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5"/>
  </p:sldMasterIdLst>
  <p:notesMasterIdLst>
    <p:notesMasterId r:id="rId38"/>
  </p:notesMasterIdLst>
  <p:sldIdLst>
    <p:sldId id="857" r:id="rId6"/>
    <p:sldId id="858" r:id="rId7"/>
    <p:sldId id="859" r:id="rId8"/>
    <p:sldId id="860" r:id="rId9"/>
    <p:sldId id="861" r:id="rId10"/>
    <p:sldId id="862" r:id="rId11"/>
    <p:sldId id="889" r:id="rId12"/>
    <p:sldId id="864" r:id="rId13"/>
    <p:sldId id="865" r:id="rId14"/>
    <p:sldId id="866" r:id="rId15"/>
    <p:sldId id="867" r:id="rId16"/>
    <p:sldId id="868" r:id="rId17"/>
    <p:sldId id="869" r:id="rId18"/>
    <p:sldId id="870" r:id="rId19"/>
    <p:sldId id="871" r:id="rId20"/>
    <p:sldId id="875" r:id="rId21"/>
    <p:sldId id="876" r:id="rId22"/>
    <p:sldId id="877" r:id="rId23"/>
    <p:sldId id="872" r:id="rId24"/>
    <p:sldId id="878" r:id="rId25"/>
    <p:sldId id="873" r:id="rId26"/>
    <p:sldId id="879" r:id="rId27"/>
    <p:sldId id="874" r:id="rId28"/>
    <p:sldId id="880" r:id="rId29"/>
    <p:sldId id="881" r:id="rId30"/>
    <p:sldId id="882" r:id="rId31"/>
    <p:sldId id="883" r:id="rId32"/>
    <p:sldId id="884" r:id="rId33"/>
    <p:sldId id="885" r:id="rId34"/>
    <p:sldId id="886" r:id="rId35"/>
    <p:sldId id="887" r:id="rId36"/>
    <p:sldId id="888" r:id="rId37"/>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470262" rtl="0" fontAlgn="auto" latinLnBrk="0" hangingPunct="0">
      <a:lnSpc>
        <a:spcPct val="90000"/>
      </a:lnSpc>
      <a:spcBef>
        <a:spcPts val="0"/>
      </a:spcBef>
      <a:spcAft>
        <a:spcPts val="0"/>
      </a:spcAft>
      <a:buClrTx/>
      <a:buSzTx/>
      <a:buFontTx/>
      <a:buNone/>
      <a:tabLst/>
      <a:defRPr kumimoji="0" sz="1800" b="1" i="0" u="none" strike="noStrike" cap="all" spc="180" normalizeH="0" baseline="0">
        <a:ln>
          <a:noFill/>
        </a:ln>
        <a:solidFill>
          <a:srgbClr val="FFFFFF"/>
        </a:solidFill>
        <a:effectLst/>
        <a:uFillTx/>
        <a:latin typeface="+mn-lt"/>
        <a:ea typeface="+mn-ea"/>
        <a:cs typeface="+mn-cs"/>
        <a:sym typeface="Helvetica"/>
      </a:defRPr>
    </a:lvl1pPr>
    <a:lvl2pPr marL="0" marR="0" indent="228600" algn="l" defTabSz="470262" rtl="0" fontAlgn="auto" latinLnBrk="0" hangingPunct="0">
      <a:lnSpc>
        <a:spcPct val="90000"/>
      </a:lnSpc>
      <a:spcBef>
        <a:spcPts val="0"/>
      </a:spcBef>
      <a:spcAft>
        <a:spcPts val="0"/>
      </a:spcAft>
      <a:buClrTx/>
      <a:buSzTx/>
      <a:buFontTx/>
      <a:buNone/>
      <a:tabLst/>
      <a:defRPr kumimoji="0" sz="1800" b="1" i="0" u="none" strike="noStrike" cap="all" spc="180" normalizeH="0" baseline="0">
        <a:ln>
          <a:noFill/>
        </a:ln>
        <a:solidFill>
          <a:srgbClr val="FFFFFF"/>
        </a:solidFill>
        <a:effectLst/>
        <a:uFillTx/>
        <a:latin typeface="+mn-lt"/>
        <a:ea typeface="+mn-ea"/>
        <a:cs typeface="+mn-cs"/>
        <a:sym typeface="Helvetica"/>
      </a:defRPr>
    </a:lvl2pPr>
    <a:lvl3pPr marL="0" marR="0" indent="457200" algn="l" defTabSz="470262" rtl="0" fontAlgn="auto" latinLnBrk="0" hangingPunct="0">
      <a:lnSpc>
        <a:spcPct val="90000"/>
      </a:lnSpc>
      <a:spcBef>
        <a:spcPts val="0"/>
      </a:spcBef>
      <a:spcAft>
        <a:spcPts val="0"/>
      </a:spcAft>
      <a:buClrTx/>
      <a:buSzTx/>
      <a:buFontTx/>
      <a:buNone/>
      <a:tabLst/>
      <a:defRPr kumimoji="0" sz="1800" b="1" i="0" u="none" strike="noStrike" cap="all" spc="180" normalizeH="0" baseline="0">
        <a:ln>
          <a:noFill/>
        </a:ln>
        <a:solidFill>
          <a:srgbClr val="FFFFFF"/>
        </a:solidFill>
        <a:effectLst/>
        <a:uFillTx/>
        <a:latin typeface="+mn-lt"/>
        <a:ea typeface="+mn-ea"/>
        <a:cs typeface="+mn-cs"/>
        <a:sym typeface="Helvetica"/>
      </a:defRPr>
    </a:lvl3pPr>
    <a:lvl4pPr marL="0" marR="0" indent="685800" algn="l" defTabSz="470262" rtl="0" fontAlgn="auto" latinLnBrk="0" hangingPunct="0">
      <a:lnSpc>
        <a:spcPct val="90000"/>
      </a:lnSpc>
      <a:spcBef>
        <a:spcPts val="0"/>
      </a:spcBef>
      <a:spcAft>
        <a:spcPts val="0"/>
      </a:spcAft>
      <a:buClrTx/>
      <a:buSzTx/>
      <a:buFontTx/>
      <a:buNone/>
      <a:tabLst/>
      <a:defRPr kumimoji="0" sz="1800" b="1" i="0" u="none" strike="noStrike" cap="all" spc="180" normalizeH="0" baseline="0">
        <a:ln>
          <a:noFill/>
        </a:ln>
        <a:solidFill>
          <a:srgbClr val="FFFFFF"/>
        </a:solidFill>
        <a:effectLst/>
        <a:uFillTx/>
        <a:latin typeface="+mn-lt"/>
        <a:ea typeface="+mn-ea"/>
        <a:cs typeface="+mn-cs"/>
        <a:sym typeface="Helvetica"/>
      </a:defRPr>
    </a:lvl4pPr>
    <a:lvl5pPr marL="0" marR="0" indent="914400" algn="l" defTabSz="470262" rtl="0" fontAlgn="auto" latinLnBrk="0" hangingPunct="0">
      <a:lnSpc>
        <a:spcPct val="90000"/>
      </a:lnSpc>
      <a:spcBef>
        <a:spcPts val="0"/>
      </a:spcBef>
      <a:spcAft>
        <a:spcPts val="0"/>
      </a:spcAft>
      <a:buClrTx/>
      <a:buSzTx/>
      <a:buFontTx/>
      <a:buNone/>
      <a:tabLst/>
      <a:defRPr kumimoji="0" sz="1800" b="1" i="0" u="none" strike="noStrike" cap="all" spc="180" normalizeH="0" baseline="0">
        <a:ln>
          <a:noFill/>
        </a:ln>
        <a:solidFill>
          <a:srgbClr val="FFFFFF"/>
        </a:solidFill>
        <a:effectLst/>
        <a:uFillTx/>
        <a:latin typeface="+mn-lt"/>
        <a:ea typeface="+mn-ea"/>
        <a:cs typeface="+mn-cs"/>
        <a:sym typeface="Helvetica"/>
      </a:defRPr>
    </a:lvl5pPr>
    <a:lvl6pPr marL="0" marR="0" indent="1143000" algn="l" defTabSz="470262" rtl="0" fontAlgn="auto" latinLnBrk="0" hangingPunct="0">
      <a:lnSpc>
        <a:spcPct val="90000"/>
      </a:lnSpc>
      <a:spcBef>
        <a:spcPts val="0"/>
      </a:spcBef>
      <a:spcAft>
        <a:spcPts val="0"/>
      </a:spcAft>
      <a:buClrTx/>
      <a:buSzTx/>
      <a:buFontTx/>
      <a:buNone/>
      <a:tabLst/>
      <a:defRPr kumimoji="0" sz="1800" b="1" i="0" u="none" strike="noStrike" cap="all" spc="180" normalizeH="0" baseline="0">
        <a:ln>
          <a:noFill/>
        </a:ln>
        <a:solidFill>
          <a:srgbClr val="FFFFFF"/>
        </a:solidFill>
        <a:effectLst/>
        <a:uFillTx/>
        <a:latin typeface="+mn-lt"/>
        <a:ea typeface="+mn-ea"/>
        <a:cs typeface="+mn-cs"/>
        <a:sym typeface="Helvetica"/>
      </a:defRPr>
    </a:lvl6pPr>
    <a:lvl7pPr marL="0" marR="0" indent="1371600" algn="l" defTabSz="470262" rtl="0" fontAlgn="auto" latinLnBrk="0" hangingPunct="0">
      <a:lnSpc>
        <a:spcPct val="90000"/>
      </a:lnSpc>
      <a:spcBef>
        <a:spcPts val="0"/>
      </a:spcBef>
      <a:spcAft>
        <a:spcPts val="0"/>
      </a:spcAft>
      <a:buClrTx/>
      <a:buSzTx/>
      <a:buFontTx/>
      <a:buNone/>
      <a:tabLst/>
      <a:defRPr kumimoji="0" sz="1800" b="1" i="0" u="none" strike="noStrike" cap="all" spc="180" normalizeH="0" baseline="0">
        <a:ln>
          <a:noFill/>
        </a:ln>
        <a:solidFill>
          <a:srgbClr val="FFFFFF"/>
        </a:solidFill>
        <a:effectLst/>
        <a:uFillTx/>
        <a:latin typeface="+mn-lt"/>
        <a:ea typeface="+mn-ea"/>
        <a:cs typeface="+mn-cs"/>
        <a:sym typeface="Helvetica"/>
      </a:defRPr>
    </a:lvl7pPr>
    <a:lvl8pPr marL="0" marR="0" indent="1600200" algn="l" defTabSz="470262" rtl="0" fontAlgn="auto" latinLnBrk="0" hangingPunct="0">
      <a:lnSpc>
        <a:spcPct val="90000"/>
      </a:lnSpc>
      <a:spcBef>
        <a:spcPts val="0"/>
      </a:spcBef>
      <a:spcAft>
        <a:spcPts val="0"/>
      </a:spcAft>
      <a:buClrTx/>
      <a:buSzTx/>
      <a:buFontTx/>
      <a:buNone/>
      <a:tabLst/>
      <a:defRPr kumimoji="0" sz="1800" b="1" i="0" u="none" strike="noStrike" cap="all" spc="180" normalizeH="0" baseline="0">
        <a:ln>
          <a:noFill/>
        </a:ln>
        <a:solidFill>
          <a:srgbClr val="FFFFFF"/>
        </a:solidFill>
        <a:effectLst/>
        <a:uFillTx/>
        <a:latin typeface="+mn-lt"/>
        <a:ea typeface="+mn-ea"/>
        <a:cs typeface="+mn-cs"/>
        <a:sym typeface="Helvetica"/>
      </a:defRPr>
    </a:lvl8pPr>
    <a:lvl9pPr marL="0" marR="0" indent="1828800" algn="l" defTabSz="470262" rtl="0" fontAlgn="auto" latinLnBrk="0" hangingPunct="0">
      <a:lnSpc>
        <a:spcPct val="90000"/>
      </a:lnSpc>
      <a:spcBef>
        <a:spcPts val="0"/>
      </a:spcBef>
      <a:spcAft>
        <a:spcPts val="0"/>
      </a:spcAft>
      <a:buClrTx/>
      <a:buSzTx/>
      <a:buFontTx/>
      <a:buNone/>
      <a:tabLst/>
      <a:defRPr kumimoji="0" sz="1800" b="1" i="0" u="none" strike="noStrike" cap="all" spc="180" normalizeH="0" baseline="0">
        <a:ln>
          <a:noFill/>
        </a:ln>
        <a:solidFill>
          <a:srgbClr val="FFFFFF"/>
        </a:solidFill>
        <a:effectLst/>
        <a:uFillTx/>
        <a:latin typeface="+mn-lt"/>
        <a:ea typeface="+mn-ea"/>
        <a:cs typeface="+mn-cs"/>
        <a:sym typeface="Helvetica"/>
      </a:defRPr>
    </a:lvl9pPr>
  </p:defaultTextStyle>
  <p:extLst>
    <p:ext uri="{521415D9-36F7-43E2-AB2F-B90AF26B5E84}">
      <p14:sectionLst xmlns:p14="http://schemas.microsoft.com/office/powerpoint/2010/main">
        <p14:section name="Title and Agenda" id="{593DD1A7-7E1E-BE49-81C3-05E69AC3EC42}">
          <p14:sldIdLst>
            <p14:sldId id="857"/>
            <p14:sldId id="858"/>
            <p14:sldId id="859"/>
            <p14:sldId id="860"/>
            <p14:sldId id="861"/>
            <p14:sldId id="862"/>
            <p14:sldId id="889"/>
            <p14:sldId id="864"/>
            <p14:sldId id="865"/>
            <p14:sldId id="866"/>
            <p14:sldId id="867"/>
            <p14:sldId id="868"/>
            <p14:sldId id="869"/>
            <p14:sldId id="870"/>
            <p14:sldId id="871"/>
            <p14:sldId id="875"/>
            <p14:sldId id="876"/>
            <p14:sldId id="877"/>
            <p14:sldId id="872"/>
            <p14:sldId id="878"/>
            <p14:sldId id="873"/>
            <p14:sldId id="879"/>
            <p14:sldId id="874"/>
            <p14:sldId id="880"/>
            <p14:sldId id="881"/>
            <p14:sldId id="882"/>
            <p14:sldId id="883"/>
            <p14:sldId id="884"/>
            <p14:sldId id="885"/>
            <p14:sldId id="886"/>
            <p14:sldId id="887"/>
            <p14:sldId id="888"/>
          </p14:sldIdLst>
        </p14:section>
        <p14:section name="General Template Guidance" id="{E5C52BF2-188A-1B4E-BB6B-6481F099BAD7}">
          <p14:sldIdLst/>
        </p14:section>
        <p14:section name="Template Slides" id="{E555AFF3-C36A-5C46-991B-C98B2B7676A9}">
          <p14:sldIdLst/>
        </p14:section>
        <p14:section name="Larger Format Slides" id="{A309C4D8-5011-0842-96D3-E8DC2D1141C0}">
          <p14:sldIdLst/>
        </p14:section>
        <p14:section name="Ending Page" id="{213127BF-D436-1B4E-B35A-563E439A88AD}">
          <p14:sldIdLst/>
        </p14:section>
        <p14:section name="Icons" id="{57FCAB14-04B3-6344-8D1A-E481CA28756E}">
          <p14:sldIdLst/>
        </p14:section>
      </p14:sectionLst>
    </p:ext>
    <p:ext uri="{EFAFB233-063F-42B5-8137-9DF3F51BA10A}">
      <p15:sldGuideLst xmlns:p15="http://schemas.microsoft.com/office/powerpoint/2012/main">
        <p15:guide id="1" orient="horz" pos="4320" userDrawn="1">
          <p15:clr>
            <a:srgbClr val="A4A3A4"/>
          </p15:clr>
        </p15:guide>
        <p15:guide id="2" pos="7680" userDrawn="1">
          <p15:clr>
            <a:srgbClr val="A4A3A4"/>
          </p15:clr>
        </p15:guide>
        <p15:guide id="3" orient="horz" pos="835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EF4693B-A867-4D77-86B8-9F9E3BFB00A2}" v="465" dt="2021-08-25T13:43:39.634"/>
    <p1510:client id="{3B21CBB2-7D34-4779-9DAE-717645C76080}" v="4462" dt="2021-08-25T13:27:31.045"/>
    <p1510:client id="{74CB98AC-CD57-4341-A65F-8A67B8DCEAC0}" v="165" dt="2021-08-25T07:10:34.994"/>
    <p1510:client id="{8AA9167F-1308-42E7-AF47-28AA07941B2A}" v="767" dt="2021-08-25T09:08:24.252"/>
    <p1510:client id="{B3F1D175-0EBE-4F59-86C3-282ACC5E650A}" v="3453" dt="2021-08-25T08:34:40.611"/>
    <p1510:client id="{C206E4D9-6762-4F2B-981A-7C8965677AC4}" v="7146" dt="2021-08-30T12:30:27.670"/>
    <p1510:client id="{D816F160-3ACD-4DA1-A7ED-30368CA6AF06}" v="6" dt="2021-08-26T06:37:04.638"/>
  </p1510:revLst>
</p1510:revInfo>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lumOff val="-13575"/>
            </a:schemeClr>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hueOff val="114395"/>
              <a:lumOff val="-24975"/>
            </a:schemeClr>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i="off">
        <a:fontRef idx="min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3">
              <a:hueOff val="362282"/>
              <a:satOff val="31803"/>
              <a:lumOff val="-18242"/>
            </a:schemeClr>
          </a:solidFill>
        </a:fill>
      </a:tcStyle>
    </a:firstCol>
    <a:lastRow>
      <a:tcTxStyle b="off" i="off">
        <a:fontRef idx="minor">
          <a:srgbClr val="000000"/>
        </a:fontRef>
        <a:srgbClr val="000000"/>
      </a:tcTxStyle>
      <a:tcStyle>
        <a:tcBdr>
          <a:left>
            <a:ln w="12700" cap="flat">
              <a:solidFill>
                <a:srgbClr val="606060"/>
              </a:solidFill>
              <a:prstDash val="solid"/>
              <a:miter lim="400000"/>
            </a:ln>
          </a:left>
          <a:right>
            <a:ln w="12700" cap="flat">
              <a:solidFill>
                <a:srgbClr val="606060"/>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EBEBEB"/>
          </a:solidFill>
        </a:fill>
      </a:tcStyle>
    </a:lastRow>
    <a:firstRow>
      <a:tcTxStyle b="on" i="off">
        <a:fontRef idx="minor">
          <a:srgbClr val="FFFFFF"/>
        </a:fontRef>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rgbClr val="017101"/>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FAF7E9"/>
          </a:solidFill>
        </a:fill>
      </a:tcStyle>
    </a:wholeTbl>
    <a:band2H>
      <a:tcTxStyle/>
      <a:tcStyle>
        <a:tcBdr/>
        <a:fill>
          <a:solidFill>
            <a:srgbClr val="EDEADD"/>
          </a:solidFill>
        </a:fill>
      </a:tcStyle>
    </a:band2H>
    <a:firstCol>
      <a:tcTxStyle b="on"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9BA00"/>
          </a:solidFill>
        </a:fill>
      </a:tcStyle>
    </a:firstCol>
    <a:lastRow>
      <a:tcTxStyle b="on"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lastRow>
    <a:firstRow>
      <a:tcTxStyle b="on"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EBEBEB"/>
          </a:solidFill>
        </a:fill>
      </a:tcStyle>
    </a:wholeTbl>
    <a:band2H>
      <a:tcTxStyle/>
      <a:tcStyle>
        <a:tcBdr/>
        <a:fill>
          <a:solidFill>
            <a:srgbClr val="DADBDA"/>
          </a:solidFill>
        </a:fill>
      </a:tcStyle>
    </a:band2H>
    <a:firstCol>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chemeClr val="accent6">
              <a:hueOff val="-146070"/>
              <a:satOff val="-10048"/>
              <a:lumOff val="-30626"/>
            </a:schemeClr>
          </a:solidFill>
        </a:fill>
      </a:tcStyle>
    </a:firstCol>
    <a:la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lastRow>
    <a:fir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B5B5C1"/>
          </a:solidFill>
        </a:fill>
      </a:tcStyle>
    </a:wholeTbl>
    <a:band2H>
      <a:tcTxStyle/>
      <a:tcStyle>
        <a:tcBdr/>
        <a:fill>
          <a:solidFill>
            <a:srgbClr val="9A9AA5"/>
          </a:solidFill>
        </a:fill>
      </a:tcStyle>
    </a:band2H>
    <a:firstCol>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85F"/>
          </a:solidFill>
        </a:fill>
      </a:tcStyle>
    </a:firstCol>
    <a:lastRow>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lastRow>
    <a:firstRow>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Ref idx="minor">
          <a:srgbClr val="000000"/>
        </a:fontRef>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4320"/>
        <p:guide pos="7680"/>
        <p:guide orient="horz" pos="8357"/>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presProps" Target="presProps.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tableStyles" Target="tableStyle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viewProps" Target="viewProps.xml"/><Relationship Id="rId5" Type="http://schemas.openxmlformats.org/officeDocument/2006/relationships/slideMaster" Target="slideMasters/slideMaster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microsoft.com/office/2015/10/relationships/revisionInfo" Target="revisionInfo.xml"/><Relationship Id="rId8" Type="http://schemas.openxmlformats.org/officeDocument/2006/relationships/slide" Target="slides/slide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1" name="Shape 91"/>
          <p:cNvSpPr>
            <a:spLocks noGrp="1" noRot="1" noChangeAspect="1"/>
          </p:cNvSpPr>
          <p:nvPr>
            <p:ph type="sldImg"/>
          </p:nvPr>
        </p:nvSpPr>
        <p:spPr>
          <a:xfrm>
            <a:off x="1143000" y="685800"/>
            <a:ext cx="4572000" cy="3429000"/>
          </a:xfrm>
          <a:prstGeom prst="rect">
            <a:avLst/>
          </a:prstGeom>
        </p:spPr>
        <p:txBody>
          <a:bodyPr/>
          <a:lstStyle/>
          <a:p>
            <a:endParaRPr/>
          </a:p>
        </p:txBody>
      </p:sp>
      <p:sp>
        <p:nvSpPr>
          <p:cNvPr id="92" name="Shape 92"/>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a:defRPr>
    </a:lvl1pPr>
    <a:lvl2pPr indent="228600" defTabSz="457200" latinLnBrk="0">
      <a:lnSpc>
        <a:spcPct val="117999"/>
      </a:lnSpc>
      <a:defRPr sz="2200">
        <a:latin typeface="+mn-lt"/>
        <a:ea typeface="+mn-ea"/>
        <a:cs typeface="+mn-cs"/>
        <a:sym typeface="Helvetica"/>
      </a:defRPr>
    </a:lvl2pPr>
    <a:lvl3pPr indent="457200" defTabSz="457200" latinLnBrk="0">
      <a:lnSpc>
        <a:spcPct val="117999"/>
      </a:lnSpc>
      <a:defRPr sz="2200">
        <a:latin typeface="+mn-lt"/>
        <a:ea typeface="+mn-ea"/>
        <a:cs typeface="+mn-cs"/>
        <a:sym typeface="Helvetica"/>
      </a:defRPr>
    </a:lvl3pPr>
    <a:lvl4pPr indent="685800" defTabSz="457200" latinLnBrk="0">
      <a:lnSpc>
        <a:spcPct val="117999"/>
      </a:lnSpc>
      <a:defRPr sz="2200">
        <a:latin typeface="+mn-lt"/>
        <a:ea typeface="+mn-ea"/>
        <a:cs typeface="+mn-cs"/>
        <a:sym typeface="Helvetica"/>
      </a:defRPr>
    </a:lvl4pPr>
    <a:lvl5pPr indent="914400" defTabSz="457200" latinLnBrk="0">
      <a:lnSpc>
        <a:spcPct val="117999"/>
      </a:lnSpc>
      <a:defRPr sz="2200">
        <a:latin typeface="+mn-lt"/>
        <a:ea typeface="+mn-ea"/>
        <a:cs typeface="+mn-cs"/>
        <a:sym typeface="Helvetica"/>
      </a:defRPr>
    </a:lvl5pPr>
    <a:lvl6pPr indent="1143000" defTabSz="457200" latinLnBrk="0">
      <a:lnSpc>
        <a:spcPct val="117999"/>
      </a:lnSpc>
      <a:defRPr sz="2200">
        <a:latin typeface="+mn-lt"/>
        <a:ea typeface="+mn-ea"/>
        <a:cs typeface="+mn-cs"/>
        <a:sym typeface="Helvetica"/>
      </a:defRPr>
    </a:lvl6pPr>
    <a:lvl7pPr indent="1371600" defTabSz="457200" latinLnBrk="0">
      <a:lnSpc>
        <a:spcPct val="117999"/>
      </a:lnSpc>
      <a:defRPr sz="2200">
        <a:latin typeface="+mn-lt"/>
        <a:ea typeface="+mn-ea"/>
        <a:cs typeface="+mn-cs"/>
        <a:sym typeface="Helvetica"/>
      </a:defRPr>
    </a:lvl7pPr>
    <a:lvl8pPr indent="1600200" defTabSz="457200" latinLnBrk="0">
      <a:lnSpc>
        <a:spcPct val="117999"/>
      </a:lnSpc>
      <a:defRPr sz="2200">
        <a:latin typeface="+mn-lt"/>
        <a:ea typeface="+mn-ea"/>
        <a:cs typeface="+mn-cs"/>
        <a:sym typeface="Helvetica"/>
      </a:defRPr>
    </a:lvl8pPr>
    <a:lvl9pPr indent="1828800" defTabSz="457200" latinLnBrk="0">
      <a:lnSpc>
        <a:spcPct val="117999"/>
      </a:lnSpc>
      <a:defRPr sz="2200">
        <a:latin typeface="+mn-lt"/>
        <a:ea typeface="+mn-ea"/>
        <a:cs typeface="+mn-cs"/>
        <a:sym typeface="Helvetica"/>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9" name="Shape 459"/>
          <p:cNvSpPr>
            <a:spLocks noGrp="1" noRot="1" noChangeAspect="1"/>
          </p:cNvSpPr>
          <p:nvPr>
            <p:ph type="sldImg"/>
          </p:nvPr>
        </p:nvSpPr>
        <p:spPr>
          <a:xfrm>
            <a:off x="381000" y="685800"/>
            <a:ext cx="6096000" cy="3429000"/>
          </a:xfrm>
          <a:prstGeom prst="rect">
            <a:avLst/>
          </a:prstGeom>
        </p:spPr>
        <p:txBody>
          <a:bodyPr/>
          <a:lstStyle/>
          <a:p>
            <a:endParaRPr/>
          </a:p>
        </p:txBody>
      </p:sp>
      <p:sp>
        <p:nvSpPr>
          <p:cNvPr id="460" name="Shape 460"/>
          <p:cNvSpPr>
            <a:spLocks noGrp="1"/>
          </p:cNvSpPr>
          <p:nvPr>
            <p:ph type="body" sz="quarter" idx="1"/>
          </p:nvPr>
        </p:nvSpPr>
        <p:spPr>
          <a:prstGeom prst="rect">
            <a:avLst/>
          </a:prstGeom>
        </p:spPr>
        <p:txBody>
          <a:bodyPr/>
          <a:lstStyle/>
          <a:p>
            <a:pPr>
              <a:defRPr b="1"/>
            </a:pPr>
            <a:r>
              <a:t>Chapter Intro Slide (version C)</a:t>
            </a:r>
          </a:p>
          <a:p>
            <a:r>
              <a:t>This slide should be used at the beginning of each “chapter” of your presentation (as introduced in the Agenda slide) to keep the audience aware of their place in the story and to help break things up. Change the text and chapter number accordingly. If you do not need a sub-head (the smaller text), delete it. Use different backgrounds for different chapter titles, try not to repeat a background.</a:t>
            </a:r>
          </a:p>
          <a:p>
            <a:r>
              <a:t>Very short presentations (&lt; ~10 slides) may not need Chapter Intro Slides.</a:t>
            </a:r>
          </a:p>
          <a:p>
            <a:r>
              <a:t>There are multiple versions of this template with various white and black background images starting on slide 10.</a:t>
            </a:r>
          </a:p>
        </p:txBody>
      </p:sp>
    </p:spTree>
    <p:extLst>
      <p:ext uri="{BB962C8B-B14F-4D97-AF65-F5344CB8AC3E}">
        <p14:creationId xmlns:p14="http://schemas.microsoft.com/office/powerpoint/2010/main" val="36750787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1" name="Shape 801"/>
          <p:cNvSpPr>
            <a:spLocks noGrp="1" noRot="1" noChangeAspect="1"/>
          </p:cNvSpPr>
          <p:nvPr>
            <p:ph type="sldImg"/>
          </p:nvPr>
        </p:nvSpPr>
        <p:spPr>
          <a:xfrm>
            <a:off x="381000" y="685800"/>
            <a:ext cx="6096000" cy="3429000"/>
          </a:xfrm>
          <a:prstGeom prst="rect">
            <a:avLst/>
          </a:prstGeom>
        </p:spPr>
        <p:txBody>
          <a:bodyPr/>
          <a:lstStyle/>
          <a:p>
            <a:endParaRPr/>
          </a:p>
        </p:txBody>
      </p:sp>
      <p:sp>
        <p:nvSpPr>
          <p:cNvPr id="802" name="Shape 802"/>
          <p:cNvSpPr>
            <a:spLocks noGrp="1"/>
          </p:cNvSpPr>
          <p:nvPr>
            <p:ph type="body" sz="quarter" idx="1"/>
          </p:nvPr>
        </p:nvSpPr>
        <p:spPr>
          <a:prstGeom prst="rect">
            <a:avLst/>
          </a:prstGeom>
        </p:spPr>
        <p:txBody>
          <a:bodyPr/>
          <a:lstStyle/>
          <a:p>
            <a:pPr>
              <a:defRPr b="1"/>
            </a:pPr>
            <a:r>
              <a:t>Standard text slide (version 5)</a:t>
            </a:r>
          </a:p>
          <a:p>
            <a:r>
              <a:t>Creating visual differences in text-heavy pages keeps the audience interested and engaged. </a:t>
            </a:r>
          </a:p>
          <a:p>
            <a:r>
              <a:t>Using </a:t>
            </a:r>
            <a:r>
              <a:rPr b="1"/>
              <a:t>bold</a:t>
            </a:r>
            <a:r>
              <a:t> and highlighted </a:t>
            </a:r>
            <a:r>
              <a:rPr err="1"/>
              <a:t>coloured</a:t>
            </a:r>
            <a:r>
              <a:t> text draws the reader into the important part of the text. Use this sparing throughout the text, if it is used too much, the page becomes busy, it loses its’ meaning. </a:t>
            </a:r>
          </a:p>
          <a:p>
            <a:r>
              <a:t>Varying the length of the paragraphs as well as using bulleted and numeric lists help with keeping the reader engaged. Lists help to “skim” the information on the page and allow the audience to absorb a just the key information. </a:t>
            </a:r>
          </a:p>
        </p:txBody>
      </p:sp>
    </p:spTree>
    <p:extLst>
      <p:ext uri="{BB962C8B-B14F-4D97-AF65-F5344CB8AC3E}">
        <p14:creationId xmlns:p14="http://schemas.microsoft.com/office/powerpoint/2010/main" val="24778223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8" name="Shape 558"/>
          <p:cNvSpPr>
            <a:spLocks noGrp="1" noRot="1" noChangeAspect="1"/>
          </p:cNvSpPr>
          <p:nvPr>
            <p:ph type="sldImg"/>
          </p:nvPr>
        </p:nvSpPr>
        <p:spPr>
          <a:xfrm>
            <a:off x="381000" y="685800"/>
            <a:ext cx="6096000" cy="3429000"/>
          </a:xfrm>
          <a:prstGeom prst="rect">
            <a:avLst/>
          </a:prstGeom>
        </p:spPr>
        <p:txBody>
          <a:bodyPr/>
          <a:lstStyle/>
          <a:p>
            <a:endParaRPr/>
          </a:p>
        </p:txBody>
      </p:sp>
      <p:sp>
        <p:nvSpPr>
          <p:cNvPr id="559" name="Shape 559"/>
          <p:cNvSpPr>
            <a:spLocks noGrp="1"/>
          </p:cNvSpPr>
          <p:nvPr>
            <p:ph type="body" sz="quarter" idx="1"/>
          </p:nvPr>
        </p:nvSpPr>
        <p:spPr>
          <a:prstGeom prst="rect">
            <a:avLst/>
          </a:prstGeom>
        </p:spPr>
        <p:txBody>
          <a:bodyPr/>
          <a:lstStyle/>
          <a:p>
            <a:pPr>
              <a:defRPr b="1"/>
            </a:pPr>
            <a:r>
              <a:t>Chapter Intro Slide (version N)</a:t>
            </a:r>
          </a:p>
          <a:p>
            <a:r>
              <a:t>This slide should be used at the beginning of each “chapter” of your presentation (as introduced in the Agenda slide) to keep the audience aware of their place in the story and to help break things up. Change the text and chapter number accordingly. If you do not need a sub-head (the smaller text), delete it. Use different backgrounds for different chapter titles, try not to repeat a background.</a:t>
            </a:r>
          </a:p>
          <a:p>
            <a:r>
              <a:t>Very short presentations (&lt; ~10 slides) may not need Chapter Intro Slides.</a:t>
            </a:r>
          </a:p>
          <a:p>
            <a:r>
              <a:t>There are multiple versions of this template with various white and black background images starting on slide 10.</a:t>
            </a:r>
          </a:p>
        </p:txBody>
      </p:sp>
    </p:spTree>
    <p:extLst>
      <p:ext uri="{BB962C8B-B14F-4D97-AF65-F5344CB8AC3E}">
        <p14:creationId xmlns:p14="http://schemas.microsoft.com/office/powerpoint/2010/main" val="25458077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1" name="Shape 801"/>
          <p:cNvSpPr>
            <a:spLocks noGrp="1" noRot="1" noChangeAspect="1"/>
          </p:cNvSpPr>
          <p:nvPr>
            <p:ph type="sldImg"/>
          </p:nvPr>
        </p:nvSpPr>
        <p:spPr>
          <a:xfrm>
            <a:off x="381000" y="685800"/>
            <a:ext cx="6096000" cy="3429000"/>
          </a:xfrm>
          <a:prstGeom prst="rect">
            <a:avLst/>
          </a:prstGeom>
        </p:spPr>
        <p:txBody>
          <a:bodyPr/>
          <a:lstStyle/>
          <a:p>
            <a:endParaRPr/>
          </a:p>
        </p:txBody>
      </p:sp>
      <p:sp>
        <p:nvSpPr>
          <p:cNvPr id="802" name="Shape 802"/>
          <p:cNvSpPr>
            <a:spLocks noGrp="1"/>
          </p:cNvSpPr>
          <p:nvPr>
            <p:ph type="body" sz="quarter" idx="1"/>
          </p:nvPr>
        </p:nvSpPr>
        <p:spPr>
          <a:prstGeom prst="rect">
            <a:avLst/>
          </a:prstGeom>
        </p:spPr>
        <p:txBody>
          <a:bodyPr/>
          <a:lstStyle/>
          <a:p>
            <a:pPr>
              <a:defRPr b="1"/>
            </a:pPr>
            <a:r>
              <a:t>Standard text slide (version 5)</a:t>
            </a:r>
          </a:p>
          <a:p>
            <a:r>
              <a:t>Creating visual differences in text-heavy pages keeps the audience interested and engaged. </a:t>
            </a:r>
          </a:p>
          <a:p>
            <a:r>
              <a:t>Using </a:t>
            </a:r>
            <a:r>
              <a:rPr b="1"/>
              <a:t>bold</a:t>
            </a:r>
            <a:r>
              <a:t> and highlighted </a:t>
            </a:r>
            <a:r>
              <a:rPr err="1"/>
              <a:t>coloured</a:t>
            </a:r>
            <a:r>
              <a:t> text draws the reader into the important part of the text. Use this sparing throughout the text, if it is used too much, the page becomes busy, it loses its’ meaning. </a:t>
            </a:r>
          </a:p>
          <a:p>
            <a:r>
              <a:t>Varying the length of the paragraphs as well as using bulleted and numeric lists help with keeping the reader engaged. Lists help to “skim” the information on the page and allow the audience to absorb a just the key information. </a:t>
            </a:r>
          </a:p>
        </p:txBody>
      </p:sp>
    </p:spTree>
    <p:extLst>
      <p:ext uri="{BB962C8B-B14F-4D97-AF65-F5344CB8AC3E}">
        <p14:creationId xmlns:p14="http://schemas.microsoft.com/office/powerpoint/2010/main" val="315195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8" name="Shape 558"/>
          <p:cNvSpPr>
            <a:spLocks noGrp="1" noRot="1" noChangeAspect="1"/>
          </p:cNvSpPr>
          <p:nvPr>
            <p:ph type="sldImg"/>
          </p:nvPr>
        </p:nvSpPr>
        <p:spPr>
          <a:xfrm>
            <a:off x="381000" y="685800"/>
            <a:ext cx="6096000" cy="3429000"/>
          </a:xfrm>
          <a:prstGeom prst="rect">
            <a:avLst/>
          </a:prstGeom>
        </p:spPr>
        <p:txBody>
          <a:bodyPr/>
          <a:lstStyle/>
          <a:p>
            <a:endParaRPr/>
          </a:p>
        </p:txBody>
      </p:sp>
      <p:sp>
        <p:nvSpPr>
          <p:cNvPr id="559" name="Shape 559"/>
          <p:cNvSpPr>
            <a:spLocks noGrp="1"/>
          </p:cNvSpPr>
          <p:nvPr>
            <p:ph type="body" sz="quarter" idx="1"/>
          </p:nvPr>
        </p:nvSpPr>
        <p:spPr>
          <a:prstGeom prst="rect">
            <a:avLst/>
          </a:prstGeom>
        </p:spPr>
        <p:txBody>
          <a:bodyPr/>
          <a:lstStyle/>
          <a:p>
            <a:pPr>
              <a:defRPr b="1"/>
            </a:pPr>
            <a:r>
              <a:t>Chapter Intro Slide (version N)</a:t>
            </a:r>
          </a:p>
          <a:p>
            <a:r>
              <a:t>This slide should be used at the beginning of each “chapter” of your presentation (as introduced in the Agenda slide) to keep the audience aware of their place in the story and to help break things up. Change the text and chapter number accordingly. If you do not need a sub-head (the smaller text), delete it. Use different backgrounds for different chapter titles, try not to repeat a background.</a:t>
            </a:r>
          </a:p>
          <a:p>
            <a:r>
              <a:t>Very short presentations (&lt; ~10 slides) may not need Chapter Intro Slides.</a:t>
            </a:r>
          </a:p>
          <a:p>
            <a:r>
              <a:t>There are multiple versions of this template with various white and black background images starting on slide 10.</a:t>
            </a:r>
          </a:p>
        </p:txBody>
      </p:sp>
    </p:spTree>
    <p:extLst>
      <p:ext uri="{BB962C8B-B14F-4D97-AF65-F5344CB8AC3E}">
        <p14:creationId xmlns:p14="http://schemas.microsoft.com/office/powerpoint/2010/main" val="13689920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1" name="Shape 801"/>
          <p:cNvSpPr>
            <a:spLocks noGrp="1" noRot="1" noChangeAspect="1"/>
          </p:cNvSpPr>
          <p:nvPr>
            <p:ph type="sldImg"/>
          </p:nvPr>
        </p:nvSpPr>
        <p:spPr>
          <a:xfrm>
            <a:off x="381000" y="685800"/>
            <a:ext cx="6096000" cy="3429000"/>
          </a:xfrm>
          <a:prstGeom prst="rect">
            <a:avLst/>
          </a:prstGeom>
        </p:spPr>
        <p:txBody>
          <a:bodyPr/>
          <a:lstStyle/>
          <a:p>
            <a:endParaRPr/>
          </a:p>
        </p:txBody>
      </p:sp>
      <p:sp>
        <p:nvSpPr>
          <p:cNvPr id="802" name="Shape 802"/>
          <p:cNvSpPr>
            <a:spLocks noGrp="1"/>
          </p:cNvSpPr>
          <p:nvPr>
            <p:ph type="body" sz="quarter" idx="1"/>
          </p:nvPr>
        </p:nvSpPr>
        <p:spPr>
          <a:prstGeom prst="rect">
            <a:avLst/>
          </a:prstGeom>
        </p:spPr>
        <p:txBody>
          <a:bodyPr/>
          <a:lstStyle/>
          <a:p>
            <a:pPr>
              <a:defRPr b="1"/>
            </a:pPr>
            <a:r>
              <a:t>Standard text slide (version 5)</a:t>
            </a:r>
          </a:p>
          <a:p>
            <a:r>
              <a:t>Creating visual differences in text-heavy pages keeps the audience interested and engaged. </a:t>
            </a:r>
          </a:p>
          <a:p>
            <a:r>
              <a:t>Using </a:t>
            </a:r>
            <a:r>
              <a:rPr b="1"/>
              <a:t>bold</a:t>
            </a:r>
            <a:r>
              <a:t> and highlighted </a:t>
            </a:r>
            <a:r>
              <a:rPr err="1"/>
              <a:t>coloured</a:t>
            </a:r>
            <a:r>
              <a:t> text draws the reader into the important part of the text. Use this sparing throughout the text, if it is used too much, the page becomes busy, it loses its’ meaning. </a:t>
            </a:r>
          </a:p>
          <a:p>
            <a:r>
              <a:t>Varying the length of the paragraphs as well as using bulleted and numeric lists help with keeping the reader engaged. Lists help to “skim” the information on the page and allow the audience to absorb a just the key information. </a:t>
            </a:r>
          </a:p>
        </p:txBody>
      </p:sp>
    </p:spTree>
    <p:extLst>
      <p:ext uri="{BB962C8B-B14F-4D97-AF65-F5344CB8AC3E}">
        <p14:creationId xmlns:p14="http://schemas.microsoft.com/office/powerpoint/2010/main" val="17541569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8" name="Shape 558"/>
          <p:cNvSpPr>
            <a:spLocks noGrp="1" noRot="1" noChangeAspect="1"/>
          </p:cNvSpPr>
          <p:nvPr>
            <p:ph type="sldImg"/>
          </p:nvPr>
        </p:nvSpPr>
        <p:spPr>
          <a:xfrm>
            <a:off x="381000" y="685800"/>
            <a:ext cx="6096000" cy="3429000"/>
          </a:xfrm>
          <a:prstGeom prst="rect">
            <a:avLst/>
          </a:prstGeom>
        </p:spPr>
        <p:txBody>
          <a:bodyPr/>
          <a:lstStyle/>
          <a:p>
            <a:endParaRPr/>
          </a:p>
        </p:txBody>
      </p:sp>
      <p:sp>
        <p:nvSpPr>
          <p:cNvPr id="559" name="Shape 559"/>
          <p:cNvSpPr>
            <a:spLocks noGrp="1"/>
          </p:cNvSpPr>
          <p:nvPr>
            <p:ph type="body" sz="quarter" idx="1"/>
          </p:nvPr>
        </p:nvSpPr>
        <p:spPr>
          <a:prstGeom prst="rect">
            <a:avLst/>
          </a:prstGeom>
        </p:spPr>
        <p:txBody>
          <a:bodyPr/>
          <a:lstStyle/>
          <a:p>
            <a:pPr>
              <a:defRPr b="1"/>
            </a:pPr>
            <a:r>
              <a:t>Chapter Intro Slide (version N)</a:t>
            </a:r>
          </a:p>
          <a:p>
            <a:r>
              <a:t>This slide should be used at the beginning of each “chapter” of your presentation (as introduced in the Agenda slide) to keep the audience aware of their place in the story and to help break things up. Change the text and chapter number accordingly. If you do not need a sub-head (the smaller text), delete it. Use different backgrounds for different chapter titles, try not to repeat a background.</a:t>
            </a:r>
          </a:p>
          <a:p>
            <a:r>
              <a:t>Very short presentations (&lt; ~10 slides) may not need Chapter Intro Slides.</a:t>
            </a:r>
          </a:p>
          <a:p>
            <a:r>
              <a:t>There are multiple versions of this template with various white and black background images starting on slide 10.</a:t>
            </a:r>
          </a:p>
        </p:txBody>
      </p:sp>
    </p:spTree>
    <p:extLst>
      <p:ext uri="{BB962C8B-B14F-4D97-AF65-F5344CB8AC3E}">
        <p14:creationId xmlns:p14="http://schemas.microsoft.com/office/powerpoint/2010/main" val="30347880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1" name="Shape 801"/>
          <p:cNvSpPr>
            <a:spLocks noGrp="1" noRot="1" noChangeAspect="1"/>
          </p:cNvSpPr>
          <p:nvPr>
            <p:ph type="sldImg"/>
          </p:nvPr>
        </p:nvSpPr>
        <p:spPr>
          <a:xfrm>
            <a:off x="381000" y="685800"/>
            <a:ext cx="6096000" cy="3429000"/>
          </a:xfrm>
          <a:prstGeom prst="rect">
            <a:avLst/>
          </a:prstGeom>
        </p:spPr>
        <p:txBody>
          <a:bodyPr/>
          <a:lstStyle/>
          <a:p>
            <a:endParaRPr/>
          </a:p>
        </p:txBody>
      </p:sp>
      <p:sp>
        <p:nvSpPr>
          <p:cNvPr id="802" name="Shape 802"/>
          <p:cNvSpPr>
            <a:spLocks noGrp="1"/>
          </p:cNvSpPr>
          <p:nvPr>
            <p:ph type="body" sz="quarter" idx="1"/>
          </p:nvPr>
        </p:nvSpPr>
        <p:spPr>
          <a:prstGeom prst="rect">
            <a:avLst/>
          </a:prstGeom>
        </p:spPr>
        <p:txBody>
          <a:bodyPr/>
          <a:lstStyle/>
          <a:p>
            <a:pPr>
              <a:defRPr b="1"/>
            </a:pPr>
            <a:r>
              <a:t>Standard text slide (version 5)</a:t>
            </a:r>
          </a:p>
          <a:p>
            <a:r>
              <a:t>Creating visual differences in text-heavy pages keeps the audience interested and engaged. </a:t>
            </a:r>
          </a:p>
          <a:p>
            <a:r>
              <a:t>Using </a:t>
            </a:r>
            <a:r>
              <a:rPr b="1"/>
              <a:t>bold</a:t>
            </a:r>
            <a:r>
              <a:t> and highlighted </a:t>
            </a:r>
            <a:r>
              <a:rPr err="1"/>
              <a:t>coloured</a:t>
            </a:r>
            <a:r>
              <a:t> text draws the reader into the important part of the text. Use this sparing throughout the text, if it is used too much, the page becomes busy, it loses its’ meaning. </a:t>
            </a:r>
          </a:p>
          <a:p>
            <a:r>
              <a:t>Varying the length of the paragraphs as well as using bulleted and numeric lists help with keeping the reader engaged. Lists help to “skim” the information on the page and allow the audience to absorb a just the key information. </a:t>
            </a:r>
          </a:p>
        </p:txBody>
      </p:sp>
    </p:spTree>
    <p:extLst>
      <p:ext uri="{BB962C8B-B14F-4D97-AF65-F5344CB8AC3E}">
        <p14:creationId xmlns:p14="http://schemas.microsoft.com/office/powerpoint/2010/main" val="37913360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1" name="Shape 801"/>
          <p:cNvSpPr>
            <a:spLocks noGrp="1" noRot="1" noChangeAspect="1"/>
          </p:cNvSpPr>
          <p:nvPr>
            <p:ph type="sldImg"/>
          </p:nvPr>
        </p:nvSpPr>
        <p:spPr>
          <a:xfrm>
            <a:off x="381000" y="685800"/>
            <a:ext cx="6096000" cy="3429000"/>
          </a:xfrm>
          <a:prstGeom prst="rect">
            <a:avLst/>
          </a:prstGeom>
        </p:spPr>
        <p:txBody>
          <a:bodyPr/>
          <a:lstStyle/>
          <a:p>
            <a:endParaRPr/>
          </a:p>
        </p:txBody>
      </p:sp>
      <p:sp>
        <p:nvSpPr>
          <p:cNvPr id="802" name="Shape 802"/>
          <p:cNvSpPr>
            <a:spLocks noGrp="1"/>
          </p:cNvSpPr>
          <p:nvPr>
            <p:ph type="body" sz="quarter" idx="1"/>
          </p:nvPr>
        </p:nvSpPr>
        <p:spPr>
          <a:prstGeom prst="rect">
            <a:avLst/>
          </a:prstGeom>
        </p:spPr>
        <p:txBody>
          <a:bodyPr/>
          <a:lstStyle/>
          <a:p>
            <a:pPr>
              <a:defRPr b="1"/>
            </a:pPr>
            <a:r>
              <a:t>Standard text slide (version 5)</a:t>
            </a:r>
          </a:p>
          <a:p>
            <a:r>
              <a:t>Creating visual differences in text-heavy pages keeps the audience interested and engaged. </a:t>
            </a:r>
          </a:p>
          <a:p>
            <a:r>
              <a:t>Using </a:t>
            </a:r>
            <a:r>
              <a:rPr b="1"/>
              <a:t>bold</a:t>
            </a:r>
            <a:r>
              <a:t> and highlighted </a:t>
            </a:r>
            <a:r>
              <a:rPr err="1"/>
              <a:t>coloured</a:t>
            </a:r>
            <a:r>
              <a:t> text draws the reader into the important part of the text. Use this sparing throughout the text, if it is used too much, the page becomes busy, it loses its’ meaning. </a:t>
            </a:r>
          </a:p>
          <a:p>
            <a:r>
              <a:t>Varying the length of the paragraphs as well as using bulleted and numeric lists help with keeping the reader engaged. Lists help to “skim” the information on the page and allow the audience to absorb a just the key information. </a:t>
            </a:r>
          </a:p>
        </p:txBody>
      </p:sp>
    </p:spTree>
    <p:extLst>
      <p:ext uri="{BB962C8B-B14F-4D97-AF65-F5344CB8AC3E}">
        <p14:creationId xmlns:p14="http://schemas.microsoft.com/office/powerpoint/2010/main" val="17983567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1" name="Shape 801"/>
          <p:cNvSpPr>
            <a:spLocks noGrp="1" noRot="1" noChangeAspect="1"/>
          </p:cNvSpPr>
          <p:nvPr>
            <p:ph type="sldImg"/>
          </p:nvPr>
        </p:nvSpPr>
        <p:spPr>
          <a:xfrm>
            <a:off x="381000" y="685800"/>
            <a:ext cx="6096000" cy="3429000"/>
          </a:xfrm>
          <a:prstGeom prst="rect">
            <a:avLst/>
          </a:prstGeom>
        </p:spPr>
        <p:txBody>
          <a:bodyPr/>
          <a:lstStyle/>
          <a:p>
            <a:endParaRPr/>
          </a:p>
        </p:txBody>
      </p:sp>
      <p:sp>
        <p:nvSpPr>
          <p:cNvPr id="802" name="Shape 802"/>
          <p:cNvSpPr>
            <a:spLocks noGrp="1"/>
          </p:cNvSpPr>
          <p:nvPr>
            <p:ph type="body" sz="quarter" idx="1"/>
          </p:nvPr>
        </p:nvSpPr>
        <p:spPr>
          <a:prstGeom prst="rect">
            <a:avLst/>
          </a:prstGeom>
        </p:spPr>
        <p:txBody>
          <a:bodyPr/>
          <a:lstStyle/>
          <a:p>
            <a:pPr>
              <a:defRPr b="1"/>
            </a:pPr>
            <a:r>
              <a:t>Standard text slide (version 5)</a:t>
            </a:r>
          </a:p>
          <a:p>
            <a:r>
              <a:t>Creating visual differences in text-heavy pages keeps the audience interested and engaged. </a:t>
            </a:r>
          </a:p>
          <a:p>
            <a:r>
              <a:t>Using </a:t>
            </a:r>
            <a:r>
              <a:rPr b="1"/>
              <a:t>bold</a:t>
            </a:r>
            <a:r>
              <a:t> and highlighted </a:t>
            </a:r>
            <a:r>
              <a:rPr err="1"/>
              <a:t>coloured</a:t>
            </a:r>
            <a:r>
              <a:t> text draws the reader into the important part of the text. Use this sparing throughout the text, if it is used too much, the page becomes busy, it loses its’ meaning. </a:t>
            </a:r>
          </a:p>
          <a:p>
            <a:r>
              <a:t>Varying the length of the paragraphs as well as using bulleted and numeric lists help with keeping the reader engaged. Lists help to “skim” the information on the page and allow the audience to absorb a just the key information. </a:t>
            </a:r>
          </a:p>
        </p:txBody>
      </p:sp>
    </p:spTree>
    <p:extLst>
      <p:ext uri="{BB962C8B-B14F-4D97-AF65-F5344CB8AC3E}">
        <p14:creationId xmlns:p14="http://schemas.microsoft.com/office/powerpoint/2010/main" val="35284273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8" name="Shape 558"/>
          <p:cNvSpPr>
            <a:spLocks noGrp="1" noRot="1" noChangeAspect="1"/>
          </p:cNvSpPr>
          <p:nvPr>
            <p:ph type="sldImg"/>
          </p:nvPr>
        </p:nvSpPr>
        <p:spPr>
          <a:xfrm>
            <a:off x="381000" y="685800"/>
            <a:ext cx="6096000" cy="3429000"/>
          </a:xfrm>
          <a:prstGeom prst="rect">
            <a:avLst/>
          </a:prstGeom>
        </p:spPr>
        <p:txBody>
          <a:bodyPr/>
          <a:lstStyle/>
          <a:p>
            <a:endParaRPr/>
          </a:p>
        </p:txBody>
      </p:sp>
      <p:sp>
        <p:nvSpPr>
          <p:cNvPr id="559" name="Shape 559"/>
          <p:cNvSpPr>
            <a:spLocks noGrp="1"/>
          </p:cNvSpPr>
          <p:nvPr>
            <p:ph type="body" sz="quarter" idx="1"/>
          </p:nvPr>
        </p:nvSpPr>
        <p:spPr>
          <a:prstGeom prst="rect">
            <a:avLst/>
          </a:prstGeom>
        </p:spPr>
        <p:txBody>
          <a:bodyPr/>
          <a:lstStyle/>
          <a:p>
            <a:pPr>
              <a:defRPr b="1"/>
            </a:pPr>
            <a:r>
              <a:t>Chapter Intro Slide (version N)</a:t>
            </a:r>
          </a:p>
          <a:p>
            <a:r>
              <a:t>This slide should be used at the beginning of each “chapter” of your presentation (as introduced in the Agenda slide) to keep the audience aware of their place in the story and to help break things up. Change the text and chapter number accordingly. If you do not need a sub-head (the smaller text), delete it. Use different backgrounds for different chapter titles, try not to repeat a background.</a:t>
            </a:r>
          </a:p>
          <a:p>
            <a:r>
              <a:t>Very short presentations (&lt; ~10 slides) may not need Chapter Intro Slides.</a:t>
            </a:r>
          </a:p>
          <a:p>
            <a:r>
              <a:t>There are multiple versions of this template with various white and black background images starting on slide 10.</a:t>
            </a:r>
          </a:p>
        </p:txBody>
      </p:sp>
    </p:spTree>
    <p:extLst>
      <p:ext uri="{BB962C8B-B14F-4D97-AF65-F5344CB8AC3E}">
        <p14:creationId xmlns:p14="http://schemas.microsoft.com/office/powerpoint/2010/main" val="41645379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Shape 104"/>
          <p:cNvSpPr>
            <a:spLocks noGrp="1" noRot="1" noChangeAspect="1"/>
          </p:cNvSpPr>
          <p:nvPr>
            <p:ph type="sldImg"/>
          </p:nvPr>
        </p:nvSpPr>
        <p:spPr>
          <a:xfrm>
            <a:off x="381000" y="685800"/>
            <a:ext cx="6096000" cy="3429000"/>
          </a:xfrm>
          <a:prstGeom prst="rect">
            <a:avLst/>
          </a:prstGeom>
        </p:spPr>
        <p:txBody>
          <a:bodyPr/>
          <a:lstStyle/>
          <a:p>
            <a:endParaRPr/>
          </a:p>
        </p:txBody>
      </p:sp>
      <p:sp>
        <p:nvSpPr>
          <p:cNvPr id="105" name="Shape 105"/>
          <p:cNvSpPr>
            <a:spLocks noGrp="1"/>
          </p:cNvSpPr>
          <p:nvPr>
            <p:ph type="body" sz="quarter" idx="1"/>
          </p:nvPr>
        </p:nvSpPr>
        <p:spPr>
          <a:prstGeom prst="rect">
            <a:avLst/>
          </a:prstGeom>
        </p:spPr>
        <p:txBody>
          <a:bodyPr/>
          <a:lstStyle/>
          <a:p>
            <a:pPr>
              <a:defRPr b="1"/>
            </a:pPr>
            <a:r>
              <a:t>Agenda</a:t>
            </a:r>
          </a:p>
          <a:p>
            <a:r>
              <a:t>General Template Guidance: Information to help you make good presentations.</a:t>
            </a:r>
          </a:p>
          <a:p>
            <a:r>
              <a:t>Standard / Static Slides: Some key Endava slides/lockups that, in general, should only be modified by marketing.</a:t>
            </a:r>
          </a:p>
          <a:p>
            <a:r>
              <a:t>Template Slides: A selection of template slides for use in Endava presentations.</a:t>
            </a:r>
          </a:p>
          <a:p>
            <a:r>
              <a:t>Larger Format Template Slides: Template slides with larger content.</a:t>
            </a:r>
          </a:p>
          <a:p>
            <a:r>
              <a:t>Icon Library: A selection of hundreds of icons to use in Endava presentations.</a:t>
            </a:r>
          </a:p>
        </p:txBody>
      </p:sp>
    </p:spTree>
    <p:extLst>
      <p:ext uri="{BB962C8B-B14F-4D97-AF65-F5344CB8AC3E}">
        <p14:creationId xmlns:p14="http://schemas.microsoft.com/office/powerpoint/2010/main" val="126009893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1" name="Shape 801"/>
          <p:cNvSpPr>
            <a:spLocks noGrp="1" noRot="1" noChangeAspect="1"/>
          </p:cNvSpPr>
          <p:nvPr>
            <p:ph type="sldImg"/>
          </p:nvPr>
        </p:nvSpPr>
        <p:spPr>
          <a:xfrm>
            <a:off x="381000" y="685800"/>
            <a:ext cx="6096000" cy="3429000"/>
          </a:xfrm>
          <a:prstGeom prst="rect">
            <a:avLst/>
          </a:prstGeom>
        </p:spPr>
        <p:txBody>
          <a:bodyPr/>
          <a:lstStyle/>
          <a:p>
            <a:endParaRPr/>
          </a:p>
        </p:txBody>
      </p:sp>
      <p:sp>
        <p:nvSpPr>
          <p:cNvPr id="802" name="Shape 802"/>
          <p:cNvSpPr>
            <a:spLocks noGrp="1"/>
          </p:cNvSpPr>
          <p:nvPr>
            <p:ph type="body" sz="quarter" idx="1"/>
          </p:nvPr>
        </p:nvSpPr>
        <p:spPr>
          <a:prstGeom prst="rect">
            <a:avLst/>
          </a:prstGeom>
        </p:spPr>
        <p:txBody>
          <a:bodyPr/>
          <a:lstStyle/>
          <a:p>
            <a:pPr>
              <a:defRPr b="1"/>
            </a:pPr>
            <a:r>
              <a:t>Standard text slide (version 5)</a:t>
            </a:r>
          </a:p>
          <a:p>
            <a:r>
              <a:t>Creating visual differences in text-heavy pages keeps the audience interested and engaged. </a:t>
            </a:r>
          </a:p>
          <a:p>
            <a:r>
              <a:t>Using </a:t>
            </a:r>
            <a:r>
              <a:rPr b="1"/>
              <a:t>bold</a:t>
            </a:r>
            <a:r>
              <a:t> and highlighted </a:t>
            </a:r>
            <a:r>
              <a:rPr err="1"/>
              <a:t>coloured</a:t>
            </a:r>
            <a:r>
              <a:t> text draws the reader into the important part of the text. Use this sparing throughout the text, if it is used too much, the page becomes busy, it loses its’ meaning. </a:t>
            </a:r>
          </a:p>
          <a:p>
            <a:r>
              <a:t>Varying the length of the paragraphs as well as using bulleted and numeric lists help with keeping the reader engaged. Lists help to “skim” the information on the page and allow the audience to absorb a just the key information. </a:t>
            </a:r>
          </a:p>
        </p:txBody>
      </p:sp>
    </p:spTree>
    <p:extLst>
      <p:ext uri="{BB962C8B-B14F-4D97-AF65-F5344CB8AC3E}">
        <p14:creationId xmlns:p14="http://schemas.microsoft.com/office/powerpoint/2010/main" val="183471758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8" name="Shape 558"/>
          <p:cNvSpPr>
            <a:spLocks noGrp="1" noRot="1" noChangeAspect="1"/>
          </p:cNvSpPr>
          <p:nvPr>
            <p:ph type="sldImg"/>
          </p:nvPr>
        </p:nvSpPr>
        <p:spPr>
          <a:xfrm>
            <a:off x="381000" y="685800"/>
            <a:ext cx="6096000" cy="3429000"/>
          </a:xfrm>
          <a:prstGeom prst="rect">
            <a:avLst/>
          </a:prstGeom>
        </p:spPr>
        <p:txBody>
          <a:bodyPr/>
          <a:lstStyle/>
          <a:p>
            <a:endParaRPr/>
          </a:p>
        </p:txBody>
      </p:sp>
      <p:sp>
        <p:nvSpPr>
          <p:cNvPr id="559" name="Shape 559"/>
          <p:cNvSpPr>
            <a:spLocks noGrp="1"/>
          </p:cNvSpPr>
          <p:nvPr>
            <p:ph type="body" sz="quarter" idx="1"/>
          </p:nvPr>
        </p:nvSpPr>
        <p:spPr>
          <a:prstGeom prst="rect">
            <a:avLst/>
          </a:prstGeom>
        </p:spPr>
        <p:txBody>
          <a:bodyPr/>
          <a:lstStyle/>
          <a:p>
            <a:pPr>
              <a:defRPr b="1"/>
            </a:pPr>
            <a:r>
              <a:t>Chapter Intro Slide (version N)</a:t>
            </a:r>
          </a:p>
          <a:p>
            <a:r>
              <a:t>This slide should be used at the beginning of each “chapter” of your presentation (as introduced in the Agenda slide) to keep the audience aware of their place in the story and to help break things up. Change the text and chapter number accordingly. If you do not need a sub-head (the smaller text), delete it. Use different backgrounds for different chapter titles, try not to repeat a background.</a:t>
            </a:r>
          </a:p>
          <a:p>
            <a:r>
              <a:t>Very short presentations (&lt; ~10 slides) may not need Chapter Intro Slides.</a:t>
            </a:r>
          </a:p>
          <a:p>
            <a:r>
              <a:t>There are multiple versions of this template with various white and black background images starting on slide 10.</a:t>
            </a:r>
          </a:p>
        </p:txBody>
      </p:sp>
    </p:spTree>
    <p:extLst>
      <p:ext uri="{BB962C8B-B14F-4D97-AF65-F5344CB8AC3E}">
        <p14:creationId xmlns:p14="http://schemas.microsoft.com/office/powerpoint/2010/main" val="291551940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1" name="Shape 801"/>
          <p:cNvSpPr>
            <a:spLocks noGrp="1" noRot="1" noChangeAspect="1"/>
          </p:cNvSpPr>
          <p:nvPr>
            <p:ph type="sldImg"/>
          </p:nvPr>
        </p:nvSpPr>
        <p:spPr>
          <a:xfrm>
            <a:off x="381000" y="685800"/>
            <a:ext cx="6096000" cy="3429000"/>
          </a:xfrm>
          <a:prstGeom prst="rect">
            <a:avLst/>
          </a:prstGeom>
        </p:spPr>
        <p:txBody>
          <a:bodyPr/>
          <a:lstStyle/>
          <a:p>
            <a:endParaRPr/>
          </a:p>
        </p:txBody>
      </p:sp>
      <p:sp>
        <p:nvSpPr>
          <p:cNvPr id="802" name="Shape 802"/>
          <p:cNvSpPr>
            <a:spLocks noGrp="1"/>
          </p:cNvSpPr>
          <p:nvPr>
            <p:ph type="body" sz="quarter" idx="1"/>
          </p:nvPr>
        </p:nvSpPr>
        <p:spPr>
          <a:prstGeom prst="rect">
            <a:avLst/>
          </a:prstGeom>
        </p:spPr>
        <p:txBody>
          <a:bodyPr/>
          <a:lstStyle/>
          <a:p>
            <a:pPr>
              <a:defRPr b="1"/>
            </a:pPr>
            <a:r>
              <a:t>Standard text slide (version 5)</a:t>
            </a:r>
          </a:p>
          <a:p>
            <a:r>
              <a:t>Creating visual differences in text-heavy pages keeps the audience interested and engaged. </a:t>
            </a:r>
          </a:p>
          <a:p>
            <a:r>
              <a:t>Using </a:t>
            </a:r>
            <a:r>
              <a:rPr b="1"/>
              <a:t>bold</a:t>
            </a:r>
            <a:r>
              <a:t> and highlighted </a:t>
            </a:r>
            <a:r>
              <a:rPr err="1"/>
              <a:t>coloured</a:t>
            </a:r>
            <a:r>
              <a:t> text draws the reader into the important part of the text. Use this sparing throughout the text, if it is used too much, the page becomes busy, it loses its’ meaning. </a:t>
            </a:r>
          </a:p>
          <a:p>
            <a:r>
              <a:t>Varying the length of the paragraphs as well as using bulleted and numeric lists help with keeping the reader engaged. Lists help to “skim” the information on the page and allow the audience to absorb a just the key information. </a:t>
            </a:r>
          </a:p>
        </p:txBody>
      </p:sp>
    </p:spTree>
    <p:extLst>
      <p:ext uri="{BB962C8B-B14F-4D97-AF65-F5344CB8AC3E}">
        <p14:creationId xmlns:p14="http://schemas.microsoft.com/office/powerpoint/2010/main" val="246896177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8" name="Shape 558"/>
          <p:cNvSpPr>
            <a:spLocks noGrp="1" noRot="1" noChangeAspect="1"/>
          </p:cNvSpPr>
          <p:nvPr>
            <p:ph type="sldImg"/>
          </p:nvPr>
        </p:nvSpPr>
        <p:spPr>
          <a:xfrm>
            <a:off x="381000" y="685800"/>
            <a:ext cx="6096000" cy="3429000"/>
          </a:xfrm>
          <a:prstGeom prst="rect">
            <a:avLst/>
          </a:prstGeom>
        </p:spPr>
        <p:txBody>
          <a:bodyPr/>
          <a:lstStyle/>
          <a:p>
            <a:endParaRPr/>
          </a:p>
        </p:txBody>
      </p:sp>
      <p:sp>
        <p:nvSpPr>
          <p:cNvPr id="559" name="Shape 559"/>
          <p:cNvSpPr>
            <a:spLocks noGrp="1"/>
          </p:cNvSpPr>
          <p:nvPr>
            <p:ph type="body" sz="quarter" idx="1"/>
          </p:nvPr>
        </p:nvSpPr>
        <p:spPr>
          <a:prstGeom prst="rect">
            <a:avLst/>
          </a:prstGeom>
        </p:spPr>
        <p:txBody>
          <a:bodyPr/>
          <a:lstStyle/>
          <a:p>
            <a:pPr>
              <a:defRPr b="1"/>
            </a:pPr>
            <a:r>
              <a:t>Chapter Intro Slide (version N)</a:t>
            </a:r>
          </a:p>
          <a:p>
            <a:r>
              <a:t>This slide should be used at the beginning of each “chapter” of your presentation (as introduced in the Agenda slide) to keep the audience aware of their place in the story and to help break things up. Change the text and chapter number accordingly. If you do not need a sub-head (the smaller text), delete it. Use different backgrounds for different chapter titles, try not to repeat a background.</a:t>
            </a:r>
          </a:p>
          <a:p>
            <a:r>
              <a:t>Very short presentations (&lt; ~10 slides) may not need Chapter Intro Slides.</a:t>
            </a:r>
          </a:p>
          <a:p>
            <a:r>
              <a:t>There are multiple versions of this template with various white and black background images starting on slide 10.</a:t>
            </a:r>
          </a:p>
        </p:txBody>
      </p:sp>
    </p:spTree>
    <p:extLst>
      <p:ext uri="{BB962C8B-B14F-4D97-AF65-F5344CB8AC3E}">
        <p14:creationId xmlns:p14="http://schemas.microsoft.com/office/powerpoint/2010/main" val="4775141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1" name="Shape 801"/>
          <p:cNvSpPr>
            <a:spLocks noGrp="1" noRot="1" noChangeAspect="1"/>
          </p:cNvSpPr>
          <p:nvPr>
            <p:ph type="sldImg"/>
          </p:nvPr>
        </p:nvSpPr>
        <p:spPr>
          <a:xfrm>
            <a:off x="381000" y="685800"/>
            <a:ext cx="6096000" cy="3429000"/>
          </a:xfrm>
          <a:prstGeom prst="rect">
            <a:avLst/>
          </a:prstGeom>
        </p:spPr>
        <p:txBody>
          <a:bodyPr/>
          <a:lstStyle/>
          <a:p>
            <a:endParaRPr/>
          </a:p>
        </p:txBody>
      </p:sp>
      <p:sp>
        <p:nvSpPr>
          <p:cNvPr id="802" name="Shape 802"/>
          <p:cNvSpPr>
            <a:spLocks noGrp="1"/>
          </p:cNvSpPr>
          <p:nvPr>
            <p:ph type="body" sz="quarter" idx="1"/>
          </p:nvPr>
        </p:nvSpPr>
        <p:spPr>
          <a:prstGeom prst="rect">
            <a:avLst/>
          </a:prstGeom>
        </p:spPr>
        <p:txBody>
          <a:bodyPr/>
          <a:lstStyle/>
          <a:p>
            <a:pPr>
              <a:defRPr b="1"/>
            </a:pPr>
            <a:r>
              <a:t>Standard text slide (version 5)</a:t>
            </a:r>
          </a:p>
          <a:p>
            <a:r>
              <a:t>Creating visual differences in text-heavy pages keeps the audience interested and engaged. </a:t>
            </a:r>
          </a:p>
          <a:p>
            <a:r>
              <a:t>Using </a:t>
            </a:r>
            <a:r>
              <a:rPr b="1"/>
              <a:t>bold</a:t>
            </a:r>
            <a:r>
              <a:t> and highlighted </a:t>
            </a:r>
            <a:r>
              <a:rPr err="1"/>
              <a:t>coloured</a:t>
            </a:r>
            <a:r>
              <a:t> text draws the reader into the important part of the text. Use this sparing throughout the text, if it is used too much, the page becomes busy, it loses its’ meaning. </a:t>
            </a:r>
          </a:p>
          <a:p>
            <a:r>
              <a:t>Varying the length of the paragraphs as well as using bulleted and numeric lists help with keeping the reader engaged. Lists help to “skim” the information on the page and allow the audience to absorb a just the key information. </a:t>
            </a:r>
          </a:p>
        </p:txBody>
      </p:sp>
    </p:spTree>
    <p:extLst>
      <p:ext uri="{BB962C8B-B14F-4D97-AF65-F5344CB8AC3E}">
        <p14:creationId xmlns:p14="http://schemas.microsoft.com/office/powerpoint/2010/main" val="162063139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1" name="Shape 801"/>
          <p:cNvSpPr>
            <a:spLocks noGrp="1" noRot="1" noChangeAspect="1"/>
          </p:cNvSpPr>
          <p:nvPr>
            <p:ph type="sldImg"/>
          </p:nvPr>
        </p:nvSpPr>
        <p:spPr>
          <a:xfrm>
            <a:off x="381000" y="685800"/>
            <a:ext cx="6096000" cy="3429000"/>
          </a:xfrm>
          <a:prstGeom prst="rect">
            <a:avLst/>
          </a:prstGeom>
        </p:spPr>
        <p:txBody>
          <a:bodyPr/>
          <a:lstStyle/>
          <a:p>
            <a:endParaRPr/>
          </a:p>
        </p:txBody>
      </p:sp>
      <p:sp>
        <p:nvSpPr>
          <p:cNvPr id="802" name="Shape 802"/>
          <p:cNvSpPr>
            <a:spLocks noGrp="1"/>
          </p:cNvSpPr>
          <p:nvPr>
            <p:ph type="body" sz="quarter" idx="1"/>
          </p:nvPr>
        </p:nvSpPr>
        <p:spPr>
          <a:prstGeom prst="rect">
            <a:avLst/>
          </a:prstGeom>
        </p:spPr>
        <p:txBody>
          <a:bodyPr/>
          <a:lstStyle/>
          <a:p>
            <a:pPr>
              <a:defRPr b="1"/>
            </a:pPr>
            <a:r>
              <a:t>Standard text slide (version 5)</a:t>
            </a:r>
          </a:p>
          <a:p>
            <a:r>
              <a:t>Creating visual differences in text-heavy pages keeps the audience interested and engaged. </a:t>
            </a:r>
          </a:p>
          <a:p>
            <a:r>
              <a:t>Using </a:t>
            </a:r>
            <a:r>
              <a:rPr b="1"/>
              <a:t>bold</a:t>
            </a:r>
            <a:r>
              <a:t> and highlighted </a:t>
            </a:r>
            <a:r>
              <a:rPr err="1"/>
              <a:t>coloured</a:t>
            </a:r>
            <a:r>
              <a:t> text draws the reader into the important part of the text. Use this sparing throughout the text, if it is used too much, the page becomes busy, it loses its’ meaning. </a:t>
            </a:r>
          </a:p>
          <a:p>
            <a:r>
              <a:t>Varying the length of the paragraphs as well as using bulleted and numeric lists help with keeping the reader engaged. Lists help to “skim” the information on the page and allow the audience to absorb a just the key information. </a:t>
            </a:r>
          </a:p>
        </p:txBody>
      </p:sp>
    </p:spTree>
    <p:extLst>
      <p:ext uri="{BB962C8B-B14F-4D97-AF65-F5344CB8AC3E}">
        <p14:creationId xmlns:p14="http://schemas.microsoft.com/office/powerpoint/2010/main" val="83788838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1" name="Shape 801"/>
          <p:cNvSpPr>
            <a:spLocks noGrp="1" noRot="1" noChangeAspect="1"/>
          </p:cNvSpPr>
          <p:nvPr>
            <p:ph type="sldImg"/>
          </p:nvPr>
        </p:nvSpPr>
        <p:spPr>
          <a:xfrm>
            <a:off x="381000" y="685800"/>
            <a:ext cx="6096000" cy="3429000"/>
          </a:xfrm>
          <a:prstGeom prst="rect">
            <a:avLst/>
          </a:prstGeom>
        </p:spPr>
        <p:txBody>
          <a:bodyPr/>
          <a:lstStyle/>
          <a:p>
            <a:endParaRPr/>
          </a:p>
        </p:txBody>
      </p:sp>
      <p:sp>
        <p:nvSpPr>
          <p:cNvPr id="802" name="Shape 802"/>
          <p:cNvSpPr>
            <a:spLocks noGrp="1"/>
          </p:cNvSpPr>
          <p:nvPr>
            <p:ph type="body" sz="quarter" idx="1"/>
          </p:nvPr>
        </p:nvSpPr>
        <p:spPr>
          <a:prstGeom prst="rect">
            <a:avLst/>
          </a:prstGeom>
        </p:spPr>
        <p:txBody>
          <a:bodyPr/>
          <a:lstStyle/>
          <a:p>
            <a:pPr>
              <a:defRPr b="1"/>
            </a:pPr>
            <a:r>
              <a:t>Standard text slide (version 5)</a:t>
            </a:r>
          </a:p>
          <a:p>
            <a:r>
              <a:t>Creating visual differences in text-heavy pages keeps the audience interested and engaged. </a:t>
            </a:r>
          </a:p>
          <a:p>
            <a:r>
              <a:t>Using </a:t>
            </a:r>
            <a:r>
              <a:rPr b="1"/>
              <a:t>bold</a:t>
            </a:r>
            <a:r>
              <a:t> and highlighted </a:t>
            </a:r>
            <a:r>
              <a:rPr err="1"/>
              <a:t>coloured</a:t>
            </a:r>
            <a:r>
              <a:t> text draws the reader into the important part of the text. Use this sparing throughout the text, if it is used too much, the page becomes busy, it loses its’ meaning. </a:t>
            </a:r>
          </a:p>
          <a:p>
            <a:r>
              <a:t>Varying the length of the paragraphs as well as using bulleted and numeric lists help with keeping the reader engaged. Lists help to “skim” the information on the page and allow the audience to absorb a just the key information. </a:t>
            </a:r>
          </a:p>
        </p:txBody>
      </p:sp>
    </p:spTree>
    <p:extLst>
      <p:ext uri="{BB962C8B-B14F-4D97-AF65-F5344CB8AC3E}">
        <p14:creationId xmlns:p14="http://schemas.microsoft.com/office/powerpoint/2010/main" val="151147547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1" name="Shape 801"/>
          <p:cNvSpPr>
            <a:spLocks noGrp="1" noRot="1" noChangeAspect="1"/>
          </p:cNvSpPr>
          <p:nvPr>
            <p:ph type="sldImg"/>
          </p:nvPr>
        </p:nvSpPr>
        <p:spPr>
          <a:xfrm>
            <a:off x="381000" y="685800"/>
            <a:ext cx="6096000" cy="3429000"/>
          </a:xfrm>
          <a:prstGeom prst="rect">
            <a:avLst/>
          </a:prstGeom>
        </p:spPr>
        <p:txBody>
          <a:bodyPr/>
          <a:lstStyle/>
          <a:p>
            <a:endParaRPr/>
          </a:p>
        </p:txBody>
      </p:sp>
      <p:sp>
        <p:nvSpPr>
          <p:cNvPr id="802" name="Shape 802"/>
          <p:cNvSpPr>
            <a:spLocks noGrp="1"/>
          </p:cNvSpPr>
          <p:nvPr>
            <p:ph type="body" sz="quarter" idx="1"/>
          </p:nvPr>
        </p:nvSpPr>
        <p:spPr>
          <a:prstGeom prst="rect">
            <a:avLst/>
          </a:prstGeom>
        </p:spPr>
        <p:txBody>
          <a:bodyPr/>
          <a:lstStyle/>
          <a:p>
            <a:pPr>
              <a:defRPr b="1"/>
            </a:pPr>
            <a:r>
              <a:t>Standard text slide (version 5)</a:t>
            </a:r>
          </a:p>
          <a:p>
            <a:r>
              <a:t>Creating visual differences in text-heavy pages keeps the audience interested and engaged. </a:t>
            </a:r>
          </a:p>
          <a:p>
            <a:r>
              <a:t>Using </a:t>
            </a:r>
            <a:r>
              <a:rPr b="1"/>
              <a:t>bold</a:t>
            </a:r>
            <a:r>
              <a:t> and highlighted </a:t>
            </a:r>
            <a:r>
              <a:rPr err="1"/>
              <a:t>coloured</a:t>
            </a:r>
            <a:r>
              <a:t> text draws the reader into the important part of the text. Use this sparing throughout the text, if it is used too much, the page becomes busy, it loses its’ meaning. </a:t>
            </a:r>
          </a:p>
          <a:p>
            <a:r>
              <a:t>Varying the length of the paragraphs as well as using bulleted and numeric lists help with keeping the reader engaged. Lists help to “skim” the information on the page and allow the audience to absorb a just the key information. </a:t>
            </a:r>
          </a:p>
        </p:txBody>
      </p:sp>
    </p:spTree>
    <p:extLst>
      <p:ext uri="{BB962C8B-B14F-4D97-AF65-F5344CB8AC3E}">
        <p14:creationId xmlns:p14="http://schemas.microsoft.com/office/powerpoint/2010/main" val="175068884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1" name="Shape 801"/>
          <p:cNvSpPr>
            <a:spLocks noGrp="1" noRot="1" noChangeAspect="1"/>
          </p:cNvSpPr>
          <p:nvPr>
            <p:ph type="sldImg"/>
          </p:nvPr>
        </p:nvSpPr>
        <p:spPr>
          <a:xfrm>
            <a:off x="381000" y="685800"/>
            <a:ext cx="6096000" cy="3429000"/>
          </a:xfrm>
          <a:prstGeom prst="rect">
            <a:avLst/>
          </a:prstGeom>
        </p:spPr>
        <p:txBody>
          <a:bodyPr/>
          <a:lstStyle/>
          <a:p>
            <a:endParaRPr/>
          </a:p>
        </p:txBody>
      </p:sp>
      <p:sp>
        <p:nvSpPr>
          <p:cNvPr id="802" name="Shape 802"/>
          <p:cNvSpPr>
            <a:spLocks noGrp="1"/>
          </p:cNvSpPr>
          <p:nvPr>
            <p:ph type="body" sz="quarter" idx="1"/>
          </p:nvPr>
        </p:nvSpPr>
        <p:spPr>
          <a:prstGeom prst="rect">
            <a:avLst/>
          </a:prstGeom>
        </p:spPr>
        <p:txBody>
          <a:bodyPr/>
          <a:lstStyle/>
          <a:p>
            <a:pPr>
              <a:defRPr b="1"/>
            </a:pPr>
            <a:r>
              <a:t>Standard text slide (version 5)</a:t>
            </a:r>
          </a:p>
          <a:p>
            <a:r>
              <a:t>Creating visual differences in text-heavy pages keeps the audience interested and engaged. </a:t>
            </a:r>
          </a:p>
          <a:p>
            <a:r>
              <a:t>Using </a:t>
            </a:r>
            <a:r>
              <a:rPr b="1"/>
              <a:t>bold</a:t>
            </a:r>
            <a:r>
              <a:t> and highlighted </a:t>
            </a:r>
            <a:r>
              <a:rPr err="1"/>
              <a:t>coloured</a:t>
            </a:r>
            <a:r>
              <a:t> text draws the reader into the important part of the text. Use this sparing throughout the text, if it is used too much, the page becomes busy, it loses its’ meaning. </a:t>
            </a:r>
          </a:p>
          <a:p>
            <a:r>
              <a:t>Varying the length of the paragraphs as well as using bulleted and numeric lists help with keeping the reader engaged. Lists help to “skim” the information on the page and allow the audience to absorb a just the key information. </a:t>
            </a:r>
          </a:p>
        </p:txBody>
      </p:sp>
    </p:spTree>
    <p:extLst>
      <p:ext uri="{BB962C8B-B14F-4D97-AF65-F5344CB8AC3E}">
        <p14:creationId xmlns:p14="http://schemas.microsoft.com/office/powerpoint/2010/main" val="2457045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1" name="Shape 801"/>
          <p:cNvSpPr>
            <a:spLocks noGrp="1" noRot="1" noChangeAspect="1"/>
          </p:cNvSpPr>
          <p:nvPr>
            <p:ph type="sldImg"/>
          </p:nvPr>
        </p:nvSpPr>
        <p:spPr>
          <a:xfrm>
            <a:off x="381000" y="685800"/>
            <a:ext cx="6096000" cy="3429000"/>
          </a:xfrm>
          <a:prstGeom prst="rect">
            <a:avLst/>
          </a:prstGeom>
        </p:spPr>
        <p:txBody>
          <a:bodyPr/>
          <a:lstStyle/>
          <a:p>
            <a:endParaRPr/>
          </a:p>
        </p:txBody>
      </p:sp>
      <p:sp>
        <p:nvSpPr>
          <p:cNvPr id="802" name="Shape 802"/>
          <p:cNvSpPr>
            <a:spLocks noGrp="1"/>
          </p:cNvSpPr>
          <p:nvPr>
            <p:ph type="body" sz="quarter" idx="1"/>
          </p:nvPr>
        </p:nvSpPr>
        <p:spPr>
          <a:prstGeom prst="rect">
            <a:avLst/>
          </a:prstGeom>
        </p:spPr>
        <p:txBody>
          <a:bodyPr/>
          <a:lstStyle/>
          <a:p>
            <a:pPr>
              <a:defRPr b="1"/>
            </a:pPr>
            <a:r>
              <a:t>Standard text slide (version 5)</a:t>
            </a:r>
          </a:p>
          <a:p>
            <a:r>
              <a:t>Creating visual differences in text-heavy pages keeps the audience interested and engaged. </a:t>
            </a:r>
          </a:p>
          <a:p>
            <a:r>
              <a:t>Using </a:t>
            </a:r>
            <a:r>
              <a:rPr b="1"/>
              <a:t>bold</a:t>
            </a:r>
            <a:r>
              <a:t> and highlighted </a:t>
            </a:r>
            <a:r>
              <a:rPr err="1"/>
              <a:t>coloured</a:t>
            </a:r>
            <a:r>
              <a:t> text draws the reader into the important part of the text. Use this sparing throughout the text, if it is used too much, the page becomes busy, it loses its’ meaning. </a:t>
            </a:r>
          </a:p>
          <a:p>
            <a:r>
              <a:t>Varying the length of the paragraphs as well as using bulleted and numeric lists help with keeping the reader engaged. Lists help to “skim” the information on the page and allow the audience to absorb a just the key information. </a:t>
            </a:r>
          </a:p>
        </p:txBody>
      </p:sp>
    </p:spTree>
    <p:extLst>
      <p:ext uri="{BB962C8B-B14F-4D97-AF65-F5344CB8AC3E}">
        <p14:creationId xmlns:p14="http://schemas.microsoft.com/office/powerpoint/2010/main" val="5033827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6" name="Shape 576"/>
          <p:cNvSpPr>
            <a:spLocks noGrp="1" noRot="1" noChangeAspect="1"/>
          </p:cNvSpPr>
          <p:nvPr>
            <p:ph type="sldImg"/>
          </p:nvPr>
        </p:nvSpPr>
        <p:spPr>
          <a:xfrm>
            <a:off x="381000" y="685800"/>
            <a:ext cx="6096000" cy="3429000"/>
          </a:xfrm>
          <a:prstGeom prst="rect">
            <a:avLst/>
          </a:prstGeom>
        </p:spPr>
        <p:txBody>
          <a:bodyPr/>
          <a:lstStyle/>
          <a:p>
            <a:endParaRPr/>
          </a:p>
        </p:txBody>
      </p:sp>
      <p:sp>
        <p:nvSpPr>
          <p:cNvPr id="577" name="Shape 577"/>
          <p:cNvSpPr>
            <a:spLocks noGrp="1"/>
          </p:cNvSpPr>
          <p:nvPr>
            <p:ph type="body" sz="quarter" idx="1"/>
          </p:nvPr>
        </p:nvSpPr>
        <p:spPr>
          <a:prstGeom prst="rect">
            <a:avLst/>
          </a:prstGeom>
        </p:spPr>
        <p:txBody>
          <a:bodyPr/>
          <a:lstStyle/>
          <a:p>
            <a:pPr>
              <a:defRPr b="1"/>
            </a:pPr>
            <a:r>
              <a:t>Chapter Intro Slide (version P)</a:t>
            </a:r>
          </a:p>
          <a:p>
            <a:r>
              <a:t>This slide should be used at the beginning of each “chapter” of your presentation (as introduced in the Agenda slide) to keep the audience aware of their place in the story and to help break things up. Change the text and chapter number accordingly. If you do not need a sub-head (the smaller text), delete it. Use different backgrounds for different chapter titles, try not to repeat a background.</a:t>
            </a:r>
          </a:p>
          <a:p>
            <a:r>
              <a:t>Very short presentations (&lt; ~10 slides) may not need Chapter Intro Slides.</a:t>
            </a:r>
          </a:p>
          <a:p>
            <a:r>
              <a:t>There are multiple versions of this template with various white and black background images starting on slide 10.</a:t>
            </a:r>
          </a:p>
        </p:txBody>
      </p:sp>
    </p:spTree>
    <p:extLst>
      <p:ext uri="{BB962C8B-B14F-4D97-AF65-F5344CB8AC3E}">
        <p14:creationId xmlns:p14="http://schemas.microsoft.com/office/powerpoint/2010/main" val="127339519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1" name="Shape 801"/>
          <p:cNvSpPr>
            <a:spLocks noGrp="1" noRot="1" noChangeAspect="1"/>
          </p:cNvSpPr>
          <p:nvPr>
            <p:ph type="sldImg"/>
          </p:nvPr>
        </p:nvSpPr>
        <p:spPr>
          <a:xfrm>
            <a:off x="381000" y="685800"/>
            <a:ext cx="6096000" cy="3429000"/>
          </a:xfrm>
          <a:prstGeom prst="rect">
            <a:avLst/>
          </a:prstGeom>
        </p:spPr>
        <p:txBody>
          <a:bodyPr/>
          <a:lstStyle/>
          <a:p>
            <a:endParaRPr/>
          </a:p>
        </p:txBody>
      </p:sp>
      <p:sp>
        <p:nvSpPr>
          <p:cNvPr id="802" name="Shape 802"/>
          <p:cNvSpPr>
            <a:spLocks noGrp="1"/>
          </p:cNvSpPr>
          <p:nvPr>
            <p:ph type="body" sz="quarter" idx="1"/>
          </p:nvPr>
        </p:nvSpPr>
        <p:spPr>
          <a:prstGeom prst="rect">
            <a:avLst/>
          </a:prstGeom>
        </p:spPr>
        <p:txBody>
          <a:bodyPr/>
          <a:lstStyle/>
          <a:p>
            <a:pPr>
              <a:defRPr b="1"/>
            </a:pPr>
            <a:r>
              <a:t>Standard text slide (version 5)</a:t>
            </a:r>
          </a:p>
          <a:p>
            <a:r>
              <a:t>Creating visual differences in text-heavy pages keeps the audience interested and engaged. </a:t>
            </a:r>
          </a:p>
          <a:p>
            <a:r>
              <a:t>Using </a:t>
            </a:r>
            <a:r>
              <a:rPr b="1"/>
              <a:t>bold</a:t>
            </a:r>
            <a:r>
              <a:t> and highlighted </a:t>
            </a:r>
            <a:r>
              <a:rPr err="1"/>
              <a:t>coloured</a:t>
            </a:r>
            <a:r>
              <a:t> text draws the reader into the important part of the text. Use this sparing throughout the text, if it is used too much, the page becomes busy, it loses its’ meaning. </a:t>
            </a:r>
          </a:p>
          <a:p>
            <a:r>
              <a:t>Varying the length of the paragraphs as well as using bulleted and numeric lists help with keeping the reader engaged. Lists help to “skim” the information on the page and allow the audience to absorb a just the key information. </a:t>
            </a:r>
          </a:p>
        </p:txBody>
      </p:sp>
    </p:spTree>
    <p:extLst>
      <p:ext uri="{BB962C8B-B14F-4D97-AF65-F5344CB8AC3E}">
        <p14:creationId xmlns:p14="http://schemas.microsoft.com/office/powerpoint/2010/main" val="117988705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1" name="Shape 801"/>
          <p:cNvSpPr>
            <a:spLocks noGrp="1" noRot="1" noChangeAspect="1"/>
          </p:cNvSpPr>
          <p:nvPr>
            <p:ph type="sldImg"/>
          </p:nvPr>
        </p:nvSpPr>
        <p:spPr>
          <a:xfrm>
            <a:off x="381000" y="685800"/>
            <a:ext cx="6096000" cy="3429000"/>
          </a:xfrm>
          <a:prstGeom prst="rect">
            <a:avLst/>
          </a:prstGeom>
        </p:spPr>
        <p:txBody>
          <a:bodyPr/>
          <a:lstStyle/>
          <a:p>
            <a:endParaRPr/>
          </a:p>
        </p:txBody>
      </p:sp>
      <p:sp>
        <p:nvSpPr>
          <p:cNvPr id="802" name="Shape 802"/>
          <p:cNvSpPr>
            <a:spLocks noGrp="1"/>
          </p:cNvSpPr>
          <p:nvPr>
            <p:ph type="body" sz="quarter" idx="1"/>
          </p:nvPr>
        </p:nvSpPr>
        <p:spPr>
          <a:prstGeom prst="rect">
            <a:avLst/>
          </a:prstGeom>
        </p:spPr>
        <p:txBody>
          <a:bodyPr/>
          <a:lstStyle/>
          <a:p>
            <a:pPr>
              <a:defRPr b="1"/>
            </a:pPr>
            <a:r>
              <a:t>Standard text slide (version 5)</a:t>
            </a:r>
          </a:p>
          <a:p>
            <a:r>
              <a:t>Creating visual differences in text-heavy pages keeps the audience interested and engaged. </a:t>
            </a:r>
          </a:p>
          <a:p>
            <a:r>
              <a:t>Using </a:t>
            </a:r>
            <a:r>
              <a:rPr b="1"/>
              <a:t>bold</a:t>
            </a:r>
            <a:r>
              <a:t> and highlighted </a:t>
            </a:r>
            <a:r>
              <a:rPr err="1"/>
              <a:t>coloured</a:t>
            </a:r>
            <a:r>
              <a:t> text draws the reader into the important part of the text. Use this sparing throughout the text, if it is used too much, the page becomes busy, it loses its’ meaning. </a:t>
            </a:r>
          </a:p>
          <a:p>
            <a:r>
              <a:t>Varying the length of the paragraphs as well as using bulleted and numeric lists help with keeping the reader engaged. Lists help to “skim” the information on the page and allow the audience to absorb a just the key information. </a:t>
            </a:r>
          </a:p>
        </p:txBody>
      </p:sp>
    </p:spTree>
    <p:extLst>
      <p:ext uri="{BB962C8B-B14F-4D97-AF65-F5344CB8AC3E}">
        <p14:creationId xmlns:p14="http://schemas.microsoft.com/office/powerpoint/2010/main" val="55961920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Shape 104"/>
          <p:cNvSpPr>
            <a:spLocks noGrp="1" noRot="1" noChangeAspect="1"/>
          </p:cNvSpPr>
          <p:nvPr>
            <p:ph type="sldImg"/>
          </p:nvPr>
        </p:nvSpPr>
        <p:spPr>
          <a:xfrm>
            <a:off x="381000" y="685800"/>
            <a:ext cx="6096000" cy="3429000"/>
          </a:xfrm>
          <a:prstGeom prst="rect">
            <a:avLst/>
          </a:prstGeom>
        </p:spPr>
        <p:txBody>
          <a:bodyPr/>
          <a:lstStyle/>
          <a:p>
            <a:endParaRPr/>
          </a:p>
        </p:txBody>
      </p:sp>
      <p:sp>
        <p:nvSpPr>
          <p:cNvPr id="105" name="Shape 105"/>
          <p:cNvSpPr>
            <a:spLocks noGrp="1"/>
          </p:cNvSpPr>
          <p:nvPr>
            <p:ph type="body" sz="quarter" idx="1"/>
          </p:nvPr>
        </p:nvSpPr>
        <p:spPr>
          <a:prstGeom prst="rect">
            <a:avLst/>
          </a:prstGeom>
        </p:spPr>
        <p:txBody>
          <a:bodyPr/>
          <a:lstStyle/>
          <a:p>
            <a:pPr>
              <a:defRPr b="1"/>
            </a:pPr>
            <a:r>
              <a:t>Agenda</a:t>
            </a:r>
          </a:p>
          <a:p>
            <a:r>
              <a:t>General Template Guidance: Information to help you make good presentations.</a:t>
            </a:r>
          </a:p>
          <a:p>
            <a:r>
              <a:t>Standard / Static Slides: Some key Endava slides/lockups that, in general, should only be modified by marketing.</a:t>
            </a:r>
          </a:p>
          <a:p>
            <a:r>
              <a:t>Template Slides: A selection of template slides for use in Endava presentations.</a:t>
            </a:r>
          </a:p>
          <a:p>
            <a:r>
              <a:t>Larger Format Template Slides: Template slides with larger content.</a:t>
            </a:r>
          </a:p>
          <a:p>
            <a:r>
              <a:t>Icon Library: A selection of hundreds of icons to use in Endava presentations.</a:t>
            </a:r>
          </a:p>
        </p:txBody>
      </p:sp>
    </p:spTree>
    <p:extLst>
      <p:ext uri="{BB962C8B-B14F-4D97-AF65-F5344CB8AC3E}">
        <p14:creationId xmlns:p14="http://schemas.microsoft.com/office/powerpoint/2010/main" val="42920024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1" name="Shape 801"/>
          <p:cNvSpPr>
            <a:spLocks noGrp="1" noRot="1" noChangeAspect="1"/>
          </p:cNvSpPr>
          <p:nvPr>
            <p:ph type="sldImg"/>
          </p:nvPr>
        </p:nvSpPr>
        <p:spPr>
          <a:xfrm>
            <a:off x="381000" y="685800"/>
            <a:ext cx="6096000" cy="3429000"/>
          </a:xfrm>
          <a:prstGeom prst="rect">
            <a:avLst/>
          </a:prstGeom>
        </p:spPr>
        <p:txBody>
          <a:bodyPr/>
          <a:lstStyle/>
          <a:p>
            <a:endParaRPr/>
          </a:p>
        </p:txBody>
      </p:sp>
      <p:sp>
        <p:nvSpPr>
          <p:cNvPr id="802" name="Shape 802"/>
          <p:cNvSpPr>
            <a:spLocks noGrp="1"/>
          </p:cNvSpPr>
          <p:nvPr>
            <p:ph type="body" sz="quarter" idx="1"/>
          </p:nvPr>
        </p:nvSpPr>
        <p:spPr>
          <a:prstGeom prst="rect">
            <a:avLst/>
          </a:prstGeom>
        </p:spPr>
        <p:txBody>
          <a:bodyPr/>
          <a:lstStyle/>
          <a:p>
            <a:pPr>
              <a:defRPr b="1"/>
            </a:pPr>
            <a:r>
              <a:t>Standard text slide (version 5)</a:t>
            </a:r>
          </a:p>
          <a:p>
            <a:r>
              <a:t>Creating visual differences in text-heavy pages keeps the audience interested and engaged. </a:t>
            </a:r>
          </a:p>
          <a:p>
            <a:r>
              <a:t>Using </a:t>
            </a:r>
            <a:r>
              <a:rPr b="1"/>
              <a:t>bold</a:t>
            </a:r>
            <a:r>
              <a:t> and highlighted </a:t>
            </a:r>
            <a:r>
              <a:rPr err="1"/>
              <a:t>coloured</a:t>
            </a:r>
            <a:r>
              <a:t> text draws the reader into the important part of the text. Use this sparing throughout the text, if it is used too much, the page becomes busy, it loses its’ meaning. </a:t>
            </a:r>
          </a:p>
          <a:p>
            <a:r>
              <a:t>Varying the length of the paragraphs as well as using bulleted and numeric lists help with keeping the reader engaged. Lists help to “skim” the information on the page and allow the audience to absorb a just the key information. </a:t>
            </a:r>
          </a:p>
        </p:txBody>
      </p:sp>
    </p:spTree>
    <p:extLst>
      <p:ext uri="{BB962C8B-B14F-4D97-AF65-F5344CB8AC3E}">
        <p14:creationId xmlns:p14="http://schemas.microsoft.com/office/powerpoint/2010/main" val="24542151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1" name="Shape 801"/>
          <p:cNvSpPr>
            <a:spLocks noGrp="1" noRot="1" noChangeAspect="1"/>
          </p:cNvSpPr>
          <p:nvPr>
            <p:ph type="sldImg"/>
          </p:nvPr>
        </p:nvSpPr>
        <p:spPr>
          <a:xfrm>
            <a:off x="381000" y="685800"/>
            <a:ext cx="6096000" cy="3429000"/>
          </a:xfrm>
          <a:prstGeom prst="rect">
            <a:avLst/>
          </a:prstGeom>
        </p:spPr>
        <p:txBody>
          <a:bodyPr/>
          <a:lstStyle/>
          <a:p>
            <a:endParaRPr/>
          </a:p>
        </p:txBody>
      </p:sp>
      <p:sp>
        <p:nvSpPr>
          <p:cNvPr id="802" name="Shape 802"/>
          <p:cNvSpPr>
            <a:spLocks noGrp="1"/>
          </p:cNvSpPr>
          <p:nvPr>
            <p:ph type="body" sz="quarter" idx="1"/>
          </p:nvPr>
        </p:nvSpPr>
        <p:spPr>
          <a:prstGeom prst="rect">
            <a:avLst/>
          </a:prstGeom>
        </p:spPr>
        <p:txBody>
          <a:bodyPr/>
          <a:lstStyle/>
          <a:p>
            <a:pPr>
              <a:defRPr b="1"/>
            </a:pPr>
            <a:r>
              <a:t>Standard text slide (version 5)</a:t>
            </a:r>
          </a:p>
          <a:p>
            <a:r>
              <a:t>Creating visual differences in text-heavy pages keeps the audience interested and engaged. </a:t>
            </a:r>
          </a:p>
          <a:p>
            <a:r>
              <a:t>Using </a:t>
            </a:r>
            <a:r>
              <a:rPr b="1"/>
              <a:t>bold</a:t>
            </a:r>
            <a:r>
              <a:t> and highlighted </a:t>
            </a:r>
            <a:r>
              <a:rPr err="1"/>
              <a:t>coloured</a:t>
            </a:r>
            <a:r>
              <a:t> text draws the reader into the important part of the text. Use this sparing throughout the text, if it is used too much, the page becomes busy, it loses its’ meaning. </a:t>
            </a:r>
          </a:p>
          <a:p>
            <a:r>
              <a:t>Varying the length of the paragraphs as well as using bulleted and numeric lists help with keeping the reader engaged. Lists help to “skim” the information on the page and allow the audience to absorb a just the key information. </a:t>
            </a:r>
          </a:p>
        </p:txBody>
      </p:sp>
    </p:spTree>
    <p:extLst>
      <p:ext uri="{BB962C8B-B14F-4D97-AF65-F5344CB8AC3E}">
        <p14:creationId xmlns:p14="http://schemas.microsoft.com/office/powerpoint/2010/main" val="6176425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8" name="Shape 558"/>
          <p:cNvSpPr>
            <a:spLocks noGrp="1" noRot="1" noChangeAspect="1"/>
          </p:cNvSpPr>
          <p:nvPr>
            <p:ph type="sldImg"/>
          </p:nvPr>
        </p:nvSpPr>
        <p:spPr>
          <a:xfrm>
            <a:off x="381000" y="685800"/>
            <a:ext cx="6096000" cy="3429000"/>
          </a:xfrm>
          <a:prstGeom prst="rect">
            <a:avLst/>
          </a:prstGeom>
        </p:spPr>
        <p:txBody>
          <a:bodyPr/>
          <a:lstStyle/>
          <a:p>
            <a:endParaRPr/>
          </a:p>
        </p:txBody>
      </p:sp>
      <p:sp>
        <p:nvSpPr>
          <p:cNvPr id="559" name="Shape 559"/>
          <p:cNvSpPr>
            <a:spLocks noGrp="1"/>
          </p:cNvSpPr>
          <p:nvPr>
            <p:ph type="body" sz="quarter" idx="1"/>
          </p:nvPr>
        </p:nvSpPr>
        <p:spPr>
          <a:prstGeom prst="rect">
            <a:avLst/>
          </a:prstGeom>
        </p:spPr>
        <p:txBody>
          <a:bodyPr/>
          <a:lstStyle/>
          <a:p>
            <a:pPr>
              <a:defRPr b="1"/>
            </a:pPr>
            <a:r>
              <a:t>Chapter Intro Slide (version N)</a:t>
            </a:r>
          </a:p>
          <a:p>
            <a:r>
              <a:t>This slide should be used at the beginning of each “chapter” of your presentation (as introduced in the Agenda slide) to keep the audience aware of their place in the story and to help break things up. Change the text and chapter number accordingly. If you do not need a sub-head (the smaller text), delete it. Use different backgrounds for different chapter titles, try not to repeat a background.</a:t>
            </a:r>
          </a:p>
          <a:p>
            <a:r>
              <a:t>Very short presentations (&lt; ~10 slides) may not need Chapter Intro Slides.</a:t>
            </a:r>
          </a:p>
          <a:p>
            <a:r>
              <a:t>There are multiple versions of this template with various white and black background images starting on slide 10.</a:t>
            </a:r>
          </a:p>
        </p:txBody>
      </p:sp>
    </p:spTree>
    <p:extLst>
      <p:ext uri="{BB962C8B-B14F-4D97-AF65-F5344CB8AC3E}">
        <p14:creationId xmlns:p14="http://schemas.microsoft.com/office/powerpoint/2010/main" val="29988028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1" name="Shape 801"/>
          <p:cNvSpPr>
            <a:spLocks noGrp="1" noRot="1" noChangeAspect="1"/>
          </p:cNvSpPr>
          <p:nvPr>
            <p:ph type="sldImg"/>
          </p:nvPr>
        </p:nvSpPr>
        <p:spPr>
          <a:xfrm>
            <a:off x="381000" y="685800"/>
            <a:ext cx="6096000" cy="3429000"/>
          </a:xfrm>
          <a:prstGeom prst="rect">
            <a:avLst/>
          </a:prstGeom>
        </p:spPr>
        <p:txBody>
          <a:bodyPr/>
          <a:lstStyle/>
          <a:p>
            <a:endParaRPr/>
          </a:p>
        </p:txBody>
      </p:sp>
      <p:sp>
        <p:nvSpPr>
          <p:cNvPr id="802" name="Shape 802"/>
          <p:cNvSpPr>
            <a:spLocks noGrp="1"/>
          </p:cNvSpPr>
          <p:nvPr>
            <p:ph type="body" sz="quarter" idx="1"/>
          </p:nvPr>
        </p:nvSpPr>
        <p:spPr>
          <a:prstGeom prst="rect">
            <a:avLst/>
          </a:prstGeom>
        </p:spPr>
        <p:txBody>
          <a:bodyPr/>
          <a:lstStyle/>
          <a:p>
            <a:pPr>
              <a:defRPr b="1"/>
            </a:pPr>
            <a:r>
              <a:t>Standard text slide (version 5)</a:t>
            </a:r>
          </a:p>
          <a:p>
            <a:r>
              <a:t>Creating visual differences in text-heavy pages keeps the audience interested and engaged. </a:t>
            </a:r>
          </a:p>
          <a:p>
            <a:r>
              <a:t>Using </a:t>
            </a:r>
            <a:r>
              <a:rPr b="1"/>
              <a:t>bold</a:t>
            </a:r>
            <a:r>
              <a:t> and highlighted </a:t>
            </a:r>
            <a:r>
              <a:rPr err="1"/>
              <a:t>coloured</a:t>
            </a:r>
            <a:r>
              <a:t> text draws the reader into the important part of the text. Use this sparing throughout the text, if it is used too much, the page becomes busy, it loses its’ meaning. </a:t>
            </a:r>
          </a:p>
          <a:p>
            <a:r>
              <a:t>Varying the length of the paragraphs as well as using bulleted and numeric lists help with keeping the reader engaged. Lists help to “skim” the information on the page and allow the audience to absorb a just the key information. </a:t>
            </a:r>
          </a:p>
        </p:txBody>
      </p:sp>
    </p:spTree>
    <p:extLst>
      <p:ext uri="{BB962C8B-B14F-4D97-AF65-F5344CB8AC3E}">
        <p14:creationId xmlns:p14="http://schemas.microsoft.com/office/powerpoint/2010/main" val="23547770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1" name="Shape 801"/>
          <p:cNvSpPr>
            <a:spLocks noGrp="1" noRot="1" noChangeAspect="1"/>
          </p:cNvSpPr>
          <p:nvPr>
            <p:ph type="sldImg"/>
          </p:nvPr>
        </p:nvSpPr>
        <p:spPr>
          <a:xfrm>
            <a:off x="381000" y="685800"/>
            <a:ext cx="6096000" cy="3429000"/>
          </a:xfrm>
          <a:prstGeom prst="rect">
            <a:avLst/>
          </a:prstGeom>
        </p:spPr>
        <p:txBody>
          <a:bodyPr/>
          <a:lstStyle/>
          <a:p>
            <a:endParaRPr/>
          </a:p>
        </p:txBody>
      </p:sp>
      <p:sp>
        <p:nvSpPr>
          <p:cNvPr id="802" name="Shape 802"/>
          <p:cNvSpPr>
            <a:spLocks noGrp="1"/>
          </p:cNvSpPr>
          <p:nvPr>
            <p:ph type="body" sz="quarter" idx="1"/>
          </p:nvPr>
        </p:nvSpPr>
        <p:spPr>
          <a:prstGeom prst="rect">
            <a:avLst/>
          </a:prstGeom>
        </p:spPr>
        <p:txBody>
          <a:bodyPr/>
          <a:lstStyle/>
          <a:p>
            <a:pPr>
              <a:defRPr b="1"/>
            </a:pPr>
            <a:r>
              <a:t>Standard text slide (version 5)</a:t>
            </a:r>
          </a:p>
          <a:p>
            <a:r>
              <a:t>Creating visual differences in text-heavy pages keeps the audience interested and engaged. </a:t>
            </a:r>
          </a:p>
          <a:p>
            <a:r>
              <a:t>Using </a:t>
            </a:r>
            <a:r>
              <a:rPr b="1"/>
              <a:t>bold</a:t>
            </a:r>
            <a:r>
              <a:t> and highlighted </a:t>
            </a:r>
            <a:r>
              <a:rPr err="1"/>
              <a:t>coloured</a:t>
            </a:r>
            <a:r>
              <a:t> text draws the reader into the important part of the text. Use this sparing throughout the text, if it is used too much, the page becomes busy, it loses its’ meaning. </a:t>
            </a:r>
          </a:p>
          <a:p>
            <a:r>
              <a:t>Varying the length of the paragraphs as well as using bulleted and numeric lists help with keeping the reader engaged. Lists help to “skim” the information on the page and allow the audience to absorb a just the key information. </a:t>
            </a:r>
          </a:p>
        </p:txBody>
      </p:sp>
    </p:spTree>
    <p:extLst>
      <p:ext uri="{BB962C8B-B14F-4D97-AF65-F5344CB8AC3E}">
        <p14:creationId xmlns:p14="http://schemas.microsoft.com/office/powerpoint/2010/main" val="18642790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8" name="Shape 558"/>
          <p:cNvSpPr>
            <a:spLocks noGrp="1" noRot="1" noChangeAspect="1"/>
          </p:cNvSpPr>
          <p:nvPr>
            <p:ph type="sldImg"/>
          </p:nvPr>
        </p:nvSpPr>
        <p:spPr>
          <a:xfrm>
            <a:off x="381000" y="685800"/>
            <a:ext cx="6096000" cy="3429000"/>
          </a:xfrm>
          <a:prstGeom prst="rect">
            <a:avLst/>
          </a:prstGeom>
        </p:spPr>
        <p:txBody>
          <a:bodyPr/>
          <a:lstStyle/>
          <a:p>
            <a:endParaRPr/>
          </a:p>
        </p:txBody>
      </p:sp>
      <p:sp>
        <p:nvSpPr>
          <p:cNvPr id="559" name="Shape 559"/>
          <p:cNvSpPr>
            <a:spLocks noGrp="1"/>
          </p:cNvSpPr>
          <p:nvPr>
            <p:ph type="body" sz="quarter" idx="1"/>
          </p:nvPr>
        </p:nvSpPr>
        <p:spPr>
          <a:prstGeom prst="rect">
            <a:avLst/>
          </a:prstGeom>
        </p:spPr>
        <p:txBody>
          <a:bodyPr/>
          <a:lstStyle/>
          <a:p>
            <a:pPr>
              <a:defRPr b="1"/>
            </a:pPr>
            <a:r>
              <a:t>Chapter Intro Slide (version N)</a:t>
            </a:r>
          </a:p>
          <a:p>
            <a:r>
              <a:t>This slide should be used at the beginning of each “chapter” of your presentation (as introduced in the Agenda slide) to keep the audience aware of their place in the story and to help break things up. Change the text and chapter number accordingly. If you do not need a sub-head (the smaller text), delete it. Use different backgrounds for different chapter titles, try not to repeat a background.</a:t>
            </a:r>
          </a:p>
          <a:p>
            <a:r>
              <a:t>Very short presentations (&lt; ~10 slides) may not need Chapter Intro Slides.</a:t>
            </a:r>
          </a:p>
          <a:p>
            <a:r>
              <a:t>There are multiple versions of this template with various white and black background images starting on slide 10.</a:t>
            </a:r>
          </a:p>
        </p:txBody>
      </p:sp>
    </p:spTree>
    <p:extLst>
      <p:ext uri="{BB962C8B-B14F-4D97-AF65-F5344CB8AC3E}">
        <p14:creationId xmlns:p14="http://schemas.microsoft.com/office/powerpoint/2010/main" val="14451027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cSld name="blank">
    <p:spTree>
      <p:nvGrpSpPr>
        <p:cNvPr id="1" name=""/>
        <p:cNvGrpSpPr/>
        <p:nvPr/>
      </p:nvGrpSpPr>
      <p:grpSpPr>
        <a:xfrm>
          <a:off x="0" y="0"/>
          <a:ext cx="0" cy="0"/>
          <a:chOff x="0" y="0"/>
          <a:chExt cx="0" cy="0"/>
        </a:xfrm>
      </p:grpSpPr>
      <p:sp>
        <p:nvSpPr>
          <p:cNvPr id="13" name="Slide Number"/>
          <p:cNvSpPr txBox="1">
            <a:spLocks noGrp="1"/>
          </p:cNvSpPr>
          <p:nvPr>
            <p:ph type="sldNum" sz="quarter" idx="2"/>
          </p:nvPr>
        </p:nvSpPr>
        <p:spPr>
          <a:xfrm>
            <a:off x="11958984" y="13081000"/>
            <a:ext cx="453332" cy="469900"/>
          </a:xfrm>
          <a:prstGeom prst="rect">
            <a:avLst/>
          </a:prstGeom>
        </p:spPr>
        <p:txBody>
          <a:bodyPr/>
          <a:lstStyle>
            <a:lvl1pPr algn="ctr">
              <a:defRPr sz="2400" b="0"/>
            </a:lvl1pPr>
          </a:lstStyle>
          <a:p>
            <a:fld id="{86CB4B4D-7CA3-9044-876B-883B54F8677D}" type="slidenum">
              <a:t>‹#›</a:t>
            </a:fld>
            <a:endParaRPr/>
          </a:p>
        </p:txBody>
      </p:sp>
      <p:sp>
        <p:nvSpPr>
          <p:cNvPr id="2" name="Title 1">
            <a:extLst>
              <a:ext uri="{FF2B5EF4-FFF2-40B4-BE49-F238E27FC236}">
                <a16:creationId xmlns:a16="http://schemas.microsoft.com/office/drawing/2014/main" id="{715B6A64-0381-AB42-A5D0-0BAF47E6ECE1}"/>
              </a:ext>
            </a:extLst>
          </p:cNvPr>
          <p:cNvSpPr>
            <a:spLocks noGrp="1"/>
          </p:cNvSpPr>
          <p:nvPr>
            <p:ph type="ctrTitle"/>
          </p:nvPr>
        </p:nvSpPr>
        <p:spPr>
          <a:xfrm>
            <a:off x="3048000" y="2244725"/>
            <a:ext cx="18288000" cy="4775200"/>
          </a:xfrm>
        </p:spPr>
        <p:txBody>
          <a:bodyPr anchor="b"/>
          <a:lstStyle>
            <a:lvl1pPr algn="ctr">
              <a:defRPr sz="6000"/>
            </a:lvl1pPr>
          </a:lstStyle>
          <a:p>
            <a:r>
              <a:rPr lang="en-GB"/>
              <a:t>Click to edit Master title style</a:t>
            </a:r>
            <a:endParaRPr lang="en-RO"/>
          </a:p>
        </p:txBody>
      </p:sp>
    </p:spTree>
  </p:cSld>
  <p:clrMapOvr>
    <a:masterClrMapping/>
  </p:clrMapOvr>
  <mc:AlternateContent xmlns:mc="http://schemas.openxmlformats.org/markup-compatibility/2006" xmlns:p14="http://schemas.microsoft.com/office/powerpoint/2010/main">
    <mc:Choice Requires="p14">
      <p:transition spd="med" p14:dur="700">
        <p:push dir="u"/>
      </p:transition>
    </mc:Choice>
    <mc:Fallback xmlns="">
      <p:transition spd="med">
        <p:push dir="u"/>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299652-873B-6043-8DB0-461CF8A81F28}"/>
              </a:ext>
            </a:extLst>
          </p:cNvPr>
          <p:cNvSpPr>
            <a:spLocks noGrp="1"/>
          </p:cNvSpPr>
          <p:nvPr>
            <p:ph type="title"/>
          </p:nvPr>
        </p:nvSpPr>
        <p:spPr/>
        <p:txBody>
          <a:bodyPr/>
          <a:lstStyle/>
          <a:p>
            <a:r>
              <a:rPr lang="en-GB"/>
              <a:t>Click to edit Master title style</a:t>
            </a:r>
            <a:endParaRPr lang="en-RO"/>
          </a:p>
        </p:txBody>
      </p:sp>
      <p:sp>
        <p:nvSpPr>
          <p:cNvPr id="3" name="Slide Number Placeholder 2">
            <a:extLst>
              <a:ext uri="{FF2B5EF4-FFF2-40B4-BE49-F238E27FC236}">
                <a16:creationId xmlns:a16="http://schemas.microsoft.com/office/drawing/2014/main" id="{9CBF97BD-94D3-3944-ADD5-D3B1C3A23E99}"/>
              </a:ext>
            </a:extLst>
          </p:cNvPr>
          <p:cNvSpPr>
            <a:spLocks noGrp="1"/>
          </p:cNvSpPr>
          <p:nvPr>
            <p:ph type="sldNum" sz="quarter" idx="10"/>
          </p:nvPr>
        </p:nvSpPr>
        <p:spPr/>
        <p:txBody>
          <a:bodyPr/>
          <a:lstStyle/>
          <a:p>
            <a:fld id="{86CB4B4D-7CA3-9044-876B-883B54F8677D}" type="slidenum">
              <a:rPr lang="en-RO" smtClean="0"/>
              <a:t>‹#›</a:t>
            </a:fld>
            <a:endParaRPr lang="en-RO"/>
          </a:p>
        </p:txBody>
      </p:sp>
    </p:spTree>
    <p:extLst>
      <p:ext uri="{BB962C8B-B14F-4D97-AF65-F5344CB8AC3E}">
        <p14:creationId xmlns:p14="http://schemas.microsoft.com/office/powerpoint/2010/main" val="2697321429"/>
      </p:ext>
    </p:extLst>
  </p:cSld>
  <p:clrMapOvr>
    <a:masterClrMapping/>
  </p:clrMapOvr>
  <mc:AlternateContent xmlns:mc="http://schemas.openxmlformats.org/markup-compatibility/2006" xmlns:p14="http://schemas.microsoft.com/office/powerpoint/2010/main">
    <mc:Choice Requires="p14">
      <p:transition spd="med" p14:dur="700">
        <p:push dir="u"/>
      </p:transition>
    </mc:Choice>
    <mc:Fallback xmlns="">
      <p:transition spd="med">
        <p:push dir="u"/>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Header and Footer">
    <p:spTree>
      <p:nvGrpSpPr>
        <p:cNvPr id="1" name=""/>
        <p:cNvGrpSpPr/>
        <p:nvPr/>
      </p:nvGrpSpPr>
      <p:grpSpPr>
        <a:xfrm>
          <a:off x="0" y="0"/>
          <a:ext cx="0" cy="0"/>
          <a:chOff x="0" y="0"/>
          <a:chExt cx="0" cy="0"/>
        </a:xfrm>
      </p:grpSpPr>
      <p:sp>
        <p:nvSpPr>
          <p:cNvPr id="2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21" name="Client Name  Presentation Title  -  1. Chapter Name"/>
          <p:cNvSpPr txBox="1">
            <a:spLocks noGrp="1"/>
          </p:cNvSpPr>
          <p:nvPr>
            <p:ph type="body" sz="quarter" idx="13"/>
          </p:nvPr>
        </p:nvSpPr>
        <p:spPr>
          <a:xfrm>
            <a:off x="1703286" y="213207"/>
            <a:ext cx="4894924" cy="384179"/>
          </a:xfrm>
          <a:prstGeom prst="rect">
            <a:avLst/>
          </a:prstGeom>
        </p:spPr>
        <p:txBody>
          <a:bodyPr wrap="none" lIns="71437" tIns="71437" rIns="71437" bIns="71437">
            <a:spAutoFit/>
          </a:bodyPr>
          <a:lstStyle/>
          <a:p>
            <a:pPr marL="0" indent="0">
              <a:buSzTx/>
              <a:buNone/>
              <a:defRPr sz="1600"/>
            </a:pPr>
            <a:r>
              <a:rPr b="1">
                <a:solidFill>
                  <a:srgbClr val="929292"/>
                </a:solidFill>
                <a:latin typeface="+mn-lt"/>
                <a:ea typeface="+mn-ea"/>
                <a:cs typeface="+mn-cs"/>
                <a:sym typeface="Helvetica"/>
              </a:rPr>
              <a:t>Client Name  </a:t>
            </a:r>
            <a:r>
              <a:rPr>
                <a:solidFill>
                  <a:srgbClr val="929292"/>
                </a:solidFill>
              </a:rPr>
              <a:t>Presentation Title  - </a:t>
            </a:r>
            <a:r>
              <a:t> </a:t>
            </a:r>
            <a:r>
              <a:rPr b="1">
                <a:solidFill>
                  <a:srgbClr val="DE411B"/>
                </a:solidFill>
                <a:latin typeface="+mn-lt"/>
                <a:ea typeface="+mn-ea"/>
                <a:cs typeface="+mn-cs"/>
                <a:sym typeface="Helvetica"/>
              </a:rPr>
              <a:t>1. Chapter Name</a:t>
            </a:r>
          </a:p>
        </p:txBody>
      </p:sp>
    </p:spTree>
  </p:cSld>
  <p:clrMapOvr>
    <a:masterClrMapping/>
  </p:clrMapOvr>
  <mc:AlternateContent xmlns:mc="http://schemas.openxmlformats.org/markup-compatibility/2006" xmlns:p14="http://schemas.microsoft.com/office/powerpoint/2010/main">
    <mc:Choice Requires="p14">
      <p:transition spd="med" p14:dur="700">
        <p:push dir="u"/>
      </p:transition>
    </mc:Choice>
    <mc:Fallback xmlns="">
      <p:transition spd="med">
        <p:push dir="u"/>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Header and Footer - Black">
    <p:bg>
      <p:bgPr>
        <a:solidFill>
          <a:srgbClr val="000000"/>
        </a:solidFill>
        <a:effectLst/>
      </p:bgPr>
    </p:bg>
    <p:spTree>
      <p:nvGrpSpPr>
        <p:cNvPr id="1" name=""/>
        <p:cNvGrpSpPr/>
        <p:nvPr/>
      </p:nvGrpSpPr>
      <p:grpSpPr>
        <a:xfrm>
          <a:off x="0" y="0"/>
          <a:ext cx="0" cy="0"/>
          <a:chOff x="0" y="0"/>
          <a:chExt cx="0" cy="0"/>
        </a:xfrm>
      </p:grpSpPr>
      <p:sp>
        <p:nvSpPr>
          <p:cNvPr id="29" name="Slide Number"/>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t>‹#›</a:t>
            </a:fld>
            <a:endParaRPr/>
          </a:p>
        </p:txBody>
      </p:sp>
      <p:sp>
        <p:nvSpPr>
          <p:cNvPr id="30" name="Client Name  Presentation Title  -  1. Chapter Name"/>
          <p:cNvSpPr txBox="1">
            <a:spLocks noGrp="1"/>
          </p:cNvSpPr>
          <p:nvPr>
            <p:ph type="body" sz="quarter" idx="13"/>
          </p:nvPr>
        </p:nvSpPr>
        <p:spPr>
          <a:xfrm>
            <a:off x="1703286" y="213207"/>
            <a:ext cx="4894924" cy="384179"/>
          </a:xfrm>
          <a:prstGeom prst="rect">
            <a:avLst/>
          </a:prstGeom>
        </p:spPr>
        <p:txBody>
          <a:bodyPr wrap="none" lIns="71437" tIns="71437" rIns="71437" bIns="71437">
            <a:spAutoFit/>
          </a:bodyPr>
          <a:lstStyle/>
          <a:p>
            <a:pPr marL="0" indent="0">
              <a:buSzTx/>
              <a:buNone/>
              <a:defRPr sz="1600"/>
            </a:pPr>
            <a:r>
              <a:rPr b="1">
                <a:solidFill>
                  <a:srgbClr val="FFFFFF"/>
                </a:solidFill>
                <a:latin typeface="+mn-lt"/>
                <a:ea typeface="+mn-ea"/>
                <a:cs typeface="+mn-cs"/>
                <a:sym typeface="Helvetica"/>
              </a:rPr>
              <a:t>Client Name  </a:t>
            </a:r>
            <a:r>
              <a:rPr>
                <a:solidFill>
                  <a:srgbClr val="FFFFFF"/>
                </a:solidFill>
              </a:rPr>
              <a:t>Presentation Title  -  </a:t>
            </a:r>
            <a:r>
              <a:rPr b="1">
                <a:solidFill>
                  <a:srgbClr val="DE411B"/>
                </a:solidFill>
                <a:latin typeface="+mn-lt"/>
                <a:ea typeface="+mn-ea"/>
                <a:cs typeface="+mn-cs"/>
                <a:sym typeface="Helvetica"/>
              </a:rPr>
              <a:t>1. Chapter Name</a:t>
            </a:r>
          </a:p>
        </p:txBody>
      </p:sp>
    </p:spTree>
  </p:cSld>
  <p:clrMapOvr>
    <a:masterClrMapping/>
  </p:clrMapOvr>
  <mc:AlternateContent xmlns:mc="http://schemas.openxmlformats.org/markup-compatibility/2006" xmlns:p14="http://schemas.microsoft.com/office/powerpoint/2010/main">
    <mc:Choice Requires="p14">
      <p:transition spd="med" p14:dur="700">
        <p:push dir="u"/>
      </p:transition>
    </mc:Choice>
    <mc:Fallback xmlns="">
      <p:transition spd="med">
        <p:push dir="u"/>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userDrawn="1">
  <p:cSld name="Footer">
    <p:bg>
      <p:bgRef idx="1001">
        <a:schemeClr val="bg1"/>
      </p:bgRef>
    </p:bg>
    <p:spTree>
      <p:nvGrpSpPr>
        <p:cNvPr id="1" name=""/>
        <p:cNvGrpSpPr/>
        <p:nvPr/>
      </p:nvGrpSpPr>
      <p:grpSpPr>
        <a:xfrm>
          <a:off x="0" y="0"/>
          <a:ext cx="0" cy="0"/>
          <a:chOff x="0" y="0"/>
          <a:chExt cx="0" cy="0"/>
        </a:xfrm>
      </p:grpSpPr>
      <p:sp>
        <p:nvSpPr>
          <p:cNvPr id="3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40" name="Client name  //  presentation name  //  © Copyright 2020 Endava  //  Confidential and Proprietary  //  Version 1.0"/>
          <p:cNvSpPr txBox="1"/>
          <p:nvPr/>
        </p:nvSpPr>
        <p:spPr>
          <a:xfrm>
            <a:off x="674088" y="13300557"/>
            <a:ext cx="21322861" cy="32067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spAutoFit/>
          </a:bodyPr>
          <a:lstStyle/>
          <a:p>
            <a:pPr defTabSz="821531">
              <a:defRPr sz="1200" b="0" spc="119">
                <a:solidFill>
                  <a:srgbClr val="929292"/>
                </a:solidFill>
                <a:latin typeface="Helvetica Light"/>
                <a:ea typeface="Helvetica Light"/>
                <a:cs typeface="Helvetica Light"/>
                <a:sym typeface="Helvetica Light"/>
              </a:defRPr>
            </a:pPr>
            <a:r>
              <a:rPr b="1">
                <a:latin typeface="+mn-lt"/>
                <a:ea typeface="+mn-ea"/>
                <a:cs typeface="+mn-cs"/>
                <a:sym typeface="Helvetica"/>
              </a:rPr>
              <a:t>Client name  </a:t>
            </a:r>
            <a:r>
              <a:rPr b="0" i="0">
                <a:latin typeface="Arial" panose="020B0604020202020204" pitchFamily="34" charset="0"/>
                <a:cs typeface="Arial" panose="020B0604020202020204" pitchFamily="34" charset="0"/>
              </a:rPr>
              <a:t>// </a:t>
            </a:r>
            <a:r>
              <a:rPr b="1">
                <a:latin typeface="+mn-lt"/>
                <a:ea typeface="+mn-ea"/>
                <a:cs typeface="+mn-cs"/>
                <a:sym typeface="Helvetica"/>
              </a:rPr>
              <a:t> </a:t>
            </a:r>
            <a:r>
              <a:rPr b="0" i="0">
                <a:latin typeface="Arial" panose="020B0604020202020204" pitchFamily="34" charset="0"/>
                <a:cs typeface="Arial" panose="020B0604020202020204" pitchFamily="34" charset="0"/>
              </a:rPr>
              <a:t>presentation name  //  © Copyright 2020 </a:t>
            </a:r>
            <a:r>
              <a:rPr b="0" i="0" err="1">
                <a:latin typeface="Arial" panose="020B0604020202020204" pitchFamily="34" charset="0"/>
                <a:cs typeface="Arial" panose="020B0604020202020204" pitchFamily="34" charset="0"/>
              </a:rPr>
              <a:t>Endava</a:t>
            </a:r>
            <a:r>
              <a:rPr b="0" i="0">
                <a:latin typeface="Arial" panose="020B0604020202020204" pitchFamily="34" charset="0"/>
                <a:cs typeface="Arial" panose="020B0604020202020204" pitchFamily="34" charset="0"/>
              </a:rPr>
              <a:t>  //  Confidential and Proprietary  //  Version 1.0</a:t>
            </a:r>
          </a:p>
        </p:txBody>
      </p:sp>
      <p:pic>
        <p:nvPicPr>
          <p:cNvPr id="7" name="Picture 6">
            <a:extLst>
              <a:ext uri="{FF2B5EF4-FFF2-40B4-BE49-F238E27FC236}">
                <a16:creationId xmlns:a16="http://schemas.microsoft.com/office/drawing/2014/main" id="{014415AC-FD0D-AB46-9A8D-142155489DA2}"/>
              </a:ext>
            </a:extLst>
          </p:cNvPr>
          <p:cNvPicPr>
            <a:picLocks noChangeAspect="1"/>
          </p:cNvPicPr>
          <p:nvPr userDrawn="1"/>
        </p:nvPicPr>
        <p:blipFill>
          <a:blip r:embed="rId2"/>
          <a:stretch>
            <a:fillRect/>
          </a:stretch>
        </p:blipFill>
        <p:spPr>
          <a:xfrm>
            <a:off x="97607" y="13292245"/>
            <a:ext cx="430558" cy="320676"/>
          </a:xfrm>
          <a:prstGeom prst="rect">
            <a:avLst/>
          </a:prstGeom>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push dir="u"/>
      </p:transition>
    </mc:Choice>
    <mc:Fallback xmlns="">
      <p:transition spd="med">
        <p:push dir="u"/>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userDrawn="1">
  <p:cSld name="Footer - Black">
    <p:bg>
      <p:bgPr>
        <a:solidFill>
          <a:srgbClr val="000000"/>
        </a:solidFill>
        <a:effectLst/>
      </p:bgPr>
    </p:bg>
    <p:spTree>
      <p:nvGrpSpPr>
        <p:cNvPr id="1" name=""/>
        <p:cNvGrpSpPr/>
        <p:nvPr/>
      </p:nvGrpSpPr>
      <p:grpSpPr>
        <a:xfrm>
          <a:off x="0" y="0"/>
          <a:ext cx="0" cy="0"/>
          <a:chOff x="0" y="0"/>
          <a:chExt cx="0" cy="0"/>
        </a:xfrm>
      </p:grpSpPr>
      <p:sp>
        <p:nvSpPr>
          <p:cNvPr id="47" name="Slide Number"/>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t>‹#›</a:t>
            </a:fld>
            <a:endParaRPr/>
          </a:p>
        </p:txBody>
      </p:sp>
      <p:sp>
        <p:nvSpPr>
          <p:cNvPr id="49" name="Client name  //  presentation name  //  © Copyright 2020 Endava  //  Confidential and Proprietary  //  Version 1.0"/>
          <p:cNvSpPr txBox="1"/>
          <p:nvPr/>
        </p:nvSpPr>
        <p:spPr>
          <a:xfrm>
            <a:off x="674088" y="13300557"/>
            <a:ext cx="21322861" cy="32067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spAutoFit/>
          </a:bodyPr>
          <a:lstStyle/>
          <a:p>
            <a:pPr defTabSz="821531">
              <a:defRPr sz="1200" b="0" spc="119">
                <a:solidFill>
                  <a:srgbClr val="929292"/>
                </a:solidFill>
                <a:latin typeface="Helvetica Light"/>
                <a:ea typeface="Helvetica Light"/>
                <a:cs typeface="Helvetica Light"/>
                <a:sym typeface="Helvetica Light"/>
              </a:defRPr>
            </a:pPr>
            <a:r>
              <a:rPr b="1">
                <a:latin typeface="+mn-lt"/>
                <a:ea typeface="+mn-ea"/>
                <a:cs typeface="+mn-cs"/>
                <a:sym typeface="Helvetica"/>
              </a:rPr>
              <a:t>Client name  </a:t>
            </a:r>
            <a:r>
              <a:rPr b="0" i="0">
                <a:latin typeface="Arial" panose="020B0604020202020204" pitchFamily="34" charset="0"/>
                <a:cs typeface="Arial" panose="020B0604020202020204" pitchFamily="34" charset="0"/>
              </a:rPr>
              <a:t>// </a:t>
            </a:r>
            <a:r>
              <a:rPr b="1">
                <a:latin typeface="+mn-lt"/>
                <a:ea typeface="+mn-ea"/>
                <a:cs typeface="+mn-cs"/>
                <a:sym typeface="Helvetica"/>
              </a:rPr>
              <a:t> </a:t>
            </a:r>
            <a:r>
              <a:rPr b="0" i="0">
                <a:latin typeface="Arial" panose="020B0604020202020204" pitchFamily="34" charset="0"/>
                <a:cs typeface="Arial" panose="020B0604020202020204" pitchFamily="34" charset="0"/>
              </a:rPr>
              <a:t>presentation name  //  © Copyright 2020 </a:t>
            </a:r>
            <a:r>
              <a:rPr b="0" i="0" err="1">
                <a:latin typeface="Arial" panose="020B0604020202020204" pitchFamily="34" charset="0"/>
                <a:cs typeface="Arial" panose="020B0604020202020204" pitchFamily="34" charset="0"/>
              </a:rPr>
              <a:t>Endava</a:t>
            </a:r>
            <a:r>
              <a:rPr b="0" i="0">
                <a:latin typeface="Arial" panose="020B0604020202020204" pitchFamily="34" charset="0"/>
                <a:cs typeface="Arial" panose="020B0604020202020204" pitchFamily="34" charset="0"/>
              </a:rPr>
              <a:t>  //  Confidential and Proprietary  //  Version 1.0</a:t>
            </a:r>
          </a:p>
        </p:txBody>
      </p:sp>
      <p:pic>
        <p:nvPicPr>
          <p:cNvPr id="6" name="Picture 5">
            <a:extLst>
              <a:ext uri="{FF2B5EF4-FFF2-40B4-BE49-F238E27FC236}">
                <a16:creationId xmlns:a16="http://schemas.microsoft.com/office/drawing/2014/main" id="{395AB5CD-6A95-E04E-9BCC-26E9D9D1DD82}"/>
              </a:ext>
            </a:extLst>
          </p:cNvPr>
          <p:cNvPicPr>
            <a:picLocks noChangeAspect="1"/>
          </p:cNvPicPr>
          <p:nvPr userDrawn="1"/>
        </p:nvPicPr>
        <p:blipFill>
          <a:blip r:embed="rId2"/>
          <a:stretch>
            <a:fillRect/>
          </a:stretch>
        </p:blipFill>
        <p:spPr>
          <a:xfrm>
            <a:off x="97607" y="13292245"/>
            <a:ext cx="430558" cy="320676"/>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push dir="u"/>
      </p:transition>
    </mc:Choice>
    <mc:Fallback xmlns="">
      <p:transition spd="med">
        <p:push dir="u"/>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userDrawn="1">
  <p:cSld name="Header and Minimal Footer - Black">
    <p:bg>
      <p:bgPr>
        <a:solidFill>
          <a:srgbClr val="000000"/>
        </a:solidFill>
        <a:effectLst/>
      </p:bgPr>
    </p:bg>
    <p:spTree>
      <p:nvGrpSpPr>
        <p:cNvPr id="1" name=""/>
        <p:cNvGrpSpPr/>
        <p:nvPr/>
      </p:nvGrpSpPr>
      <p:grpSpPr>
        <a:xfrm>
          <a:off x="0" y="0"/>
          <a:ext cx="0" cy="0"/>
          <a:chOff x="0" y="0"/>
          <a:chExt cx="0" cy="0"/>
        </a:xfrm>
      </p:grpSpPr>
      <p:sp>
        <p:nvSpPr>
          <p:cNvPr id="66" name="Rectangle"/>
          <p:cNvSpPr/>
          <p:nvPr/>
        </p:nvSpPr>
        <p:spPr>
          <a:xfrm>
            <a:off x="1778000" y="-3175"/>
            <a:ext cx="413668" cy="48543"/>
          </a:xfrm>
          <a:prstGeom prst="rect">
            <a:avLst/>
          </a:prstGeom>
          <a:solidFill>
            <a:srgbClr val="DE411B"/>
          </a:solidFill>
          <a:ln w="12700">
            <a:miter lim="400000"/>
          </a:ln>
        </p:spPr>
        <p:txBody>
          <a:bodyPr lIns="0" tIns="0" rIns="0" bIns="0" anchor="ctr"/>
          <a:lstStyle/>
          <a:p>
            <a:pPr algn="ctr" defTabSz="825500">
              <a:lnSpc>
                <a:spcPct val="100000"/>
              </a:lnSpc>
              <a:defRPr sz="3200" cap="none" spc="0"/>
            </a:pPr>
            <a:endParaRPr/>
          </a:p>
        </p:txBody>
      </p:sp>
      <p:sp>
        <p:nvSpPr>
          <p:cNvPr id="67" name="Slide Number"/>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t>‹#›</a:t>
            </a:fld>
            <a:endParaRPr/>
          </a:p>
        </p:txBody>
      </p:sp>
      <p:sp>
        <p:nvSpPr>
          <p:cNvPr id="69" name="Client Name  Presentation Title  -  1. Chapter Name"/>
          <p:cNvSpPr txBox="1"/>
          <p:nvPr/>
        </p:nvSpPr>
        <p:spPr>
          <a:xfrm>
            <a:off x="1703286" y="210051"/>
            <a:ext cx="4959690" cy="3904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p>
            <a:pPr defTabSz="821531">
              <a:lnSpc>
                <a:spcPct val="100000"/>
              </a:lnSpc>
              <a:spcBef>
                <a:spcPts val="3000"/>
              </a:spcBef>
              <a:defRPr sz="1600" b="0" cap="none" spc="0">
                <a:solidFill>
                  <a:srgbClr val="5E5E5E"/>
                </a:solidFill>
                <a:latin typeface="Helvetica Light"/>
                <a:ea typeface="Helvetica Light"/>
                <a:cs typeface="Helvetica Light"/>
                <a:sym typeface="Helvetica Light"/>
              </a:defRPr>
            </a:pPr>
            <a:r>
              <a:rPr b="1">
                <a:solidFill>
                  <a:srgbClr val="FFFFFF"/>
                </a:solidFill>
                <a:latin typeface="+mn-lt"/>
                <a:ea typeface="+mn-ea"/>
                <a:cs typeface="+mn-cs"/>
                <a:sym typeface="Helvetica"/>
              </a:rPr>
              <a:t>Client Name  </a:t>
            </a:r>
            <a:r>
              <a:rPr b="0" i="0">
                <a:solidFill>
                  <a:srgbClr val="FFFFFF"/>
                </a:solidFill>
                <a:latin typeface="Arial" panose="020B0604020202020204" pitchFamily="34" charset="0"/>
                <a:cs typeface="Arial" panose="020B0604020202020204" pitchFamily="34" charset="0"/>
              </a:rPr>
              <a:t>Presentation Title  -  </a:t>
            </a:r>
            <a:r>
              <a:rPr b="1">
                <a:solidFill>
                  <a:srgbClr val="DE411B"/>
                </a:solidFill>
                <a:latin typeface="+mn-lt"/>
                <a:ea typeface="+mn-ea"/>
                <a:cs typeface="+mn-cs"/>
                <a:sym typeface="Helvetica"/>
              </a:rPr>
              <a:t>1. Chapter Name</a:t>
            </a:r>
          </a:p>
        </p:txBody>
      </p:sp>
      <p:pic>
        <p:nvPicPr>
          <p:cNvPr id="7" name="Picture 6">
            <a:extLst>
              <a:ext uri="{FF2B5EF4-FFF2-40B4-BE49-F238E27FC236}">
                <a16:creationId xmlns:a16="http://schemas.microsoft.com/office/drawing/2014/main" id="{971A24C2-0663-FA45-9B66-5259AB40BFFA}"/>
              </a:ext>
            </a:extLst>
          </p:cNvPr>
          <p:cNvPicPr>
            <a:picLocks noChangeAspect="1"/>
          </p:cNvPicPr>
          <p:nvPr userDrawn="1"/>
        </p:nvPicPr>
        <p:blipFill>
          <a:blip r:embed="rId2"/>
          <a:stretch>
            <a:fillRect/>
          </a:stretch>
        </p:blipFill>
        <p:spPr>
          <a:xfrm>
            <a:off x="97607" y="13292245"/>
            <a:ext cx="430558" cy="320676"/>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push dir="u"/>
      </p:transition>
    </mc:Choice>
    <mc:Fallback xmlns="">
      <p:transition spd="med">
        <p:push dir="u"/>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userDrawn="1">
  <p:cSld name="Minimal Footer">
    <p:spTree>
      <p:nvGrpSpPr>
        <p:cNvPr id="1" name=""/>
        <p:cNvGrpSpPr/>
        <p:nvPr/>
      </p:nvGrpSpPr>
      <p:grpSpPr>
        <a:xfrm>
          <a:off x="0" y="0"/>
          <a:ext cx="0" cy="0"/>
          <a:chOff x="0" y="0"/>
          <a:chExt cx="0" cy="0"/>
        </a:xfrm>
      </p:grpSpPr>
      <p:sp>
        <p:nvSpPr>
          <p:cNvPr id="76" name="Slide Number"/>
          <p:cNvSpPr txBox="1">
            <a:spLocks noGrp="1"/>
          </p:cNvSpPr>
          <p:nvPr>
            <p:ph type="sldNum" sz="quarter" idx="2"/>
          </p:nvPr>
        </p:nvSpPr>
        <p:spPr>
          <a:prstGeom prst="rect">
            <a:avLst/>
          </a:prstGeom>
        </p:spPr>
        <p:txBody>
          <a:bodyPr/>
          <a:lstStyle/>
          <a:p>
            <a:fld id="{86CB4B4D-7CA3-9044-876B-883B54F8677D}" type="slidenum">
              <a:t>‹#›</a:t>
            </a:fld>
            <a:endParaRPr/>
          </a:p>
        </p:txBody>
      </p:sp>
      <p:pic>
        <p:nvPicPr>
          <p:cNvPr id="5" name="Picture 4">
            <a:extLst>
              <a:ext uri="{FF2B5EF4-FFF2-40B4-BE49-F238E27FC236}">
                <a16:creationId xmlns:a16="http://schemas.microsoft.com/office/drawing/2014/main" id="{2BD33DE6-C1C8-5F49-85AF-C0BA0848938B}"/>
              </a:ext>
            </a:extLst>
          </p:cNvPr>
          <p:cNvPicPr>
            <a:picLocks noChangeAspect="1"/>
          </p:cNvPicPr>
          <p:nvPr userDrawn="1"/>
        </p:nvPicPr>
        <p:blipFill>
          <a:blip r:embed="rId2"/>
          <a:stretch>
            <a:fillRect/>
          </a:stretch>
        </p:blipFill>
        <p:spPr>
          <a:xfrm>
            <a:off x="97607" y="13292245"/>
            <a:ext cx="430558" cy="320676"/>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push dir="u"/>
      </p:transition>
    </mc:Choice>
    <mc:Fallback xmlns="">
      <p:transition spd="med">
        <p:push dir="u"/>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userDrawn="1">
  <p:cSld name="Minimal Footer - Black">
    <p:bg>
      <p:bgPr>
        <a:solidFill>
          <a:srgbClr val="000000"/>
        </a:solidFill>
        <a:effectLst/>
      </p:bgPr>
    </p:bg>
    <p:spTree>
      <p:nvGrpSpPr>
        <p:cNvPr id="1" name=""/>
        <p:cNvGrpSpPr/>
        <p:nvPr/>
      </p:nvGrpSpPr>
      <p:grpSpPr>
        <a:xfrm>
          <a:off x="0" y="0"/>
          <a:ext cx="0" cy="0"/>
          <a:chOff x="0" y="0"/>
          <a:chExt cx="0" cy="0"/>
        </a:xfrm>
      </p:grpSpPr>
      <p:sp>
        <p:nvSpPr>
          <p:cNvPr id="84" name="Slide Number"/>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t>‹#›</a:t>
            </a:fld>
            <a:endParaRPr/>
          </a:p>
        </p:txBody>
      </p:sp>
      <p:pic>
        <p:nvPicPr>
          <p:cNvPr id="5" name="Picture 4">
            <a:extLst>
              <a:ext uri="{FF2B5EF4-FFF2-40B4-BE49-F238E27FC236}">
                <a16:creationId xmlns:a16="http://schemas.microsoft.com/office/drawing/2014/main" id="{A228CF83-0BCF-FB4F-A59E-E902A63447C2}"/>
              </a:ext>
            </a:extLst>
          </p:cNvPr>
          <p:cNvPicPr>
            <a:picLocks noChangeAspect="1"/>
          </p:cNvPicPr>
          <p:nvPr userDrawn="1"/>
        </p:nvPicPr>
        <p:blipFill>
          <a:blip r:embed="rId2"/>
          <a:stretch>
            <a:fillRect/>
          </a:stretch>
        </p:blipFill>
        <p:spPr>
          <a:xfrm>
            <a:off x="97607" y="13292245"/>
            <a:ext cx="430558" cy="320676"/>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push dir="u"/>
      </p:transition>
    </mc:Choice>
    <mc:Fallback xmlns="">
      <p:transition spd="med">
        <p:push dir="u"/>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492466279"/>
      </p:ext>
    </p:extLst>
  </p:cSld>
  <p:clrMapOvr>
    <a:masterClrMapping/>
  </p:clrMapOvr>
  <mc:AlternateContent xmlns:mc="http://schemas.openxmlformats.org/markup-compatibility/2006" xmlns:p14="http://schemas.microsoft.com/office/powerpoint/2010/main">
    <mc:Choice Requires="p14">
      <p:transition spd="med" p14:dur="700">
        <p:push dir="u"/>
      </p:transition>
    </mc:Choice>
    <mc:Fallback xmlns="">
      <p:transition spd="med">
        <p:push dir="u"/>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Rectangle"/>
          <p:cNvSpPr/>
          <p:nvPr/>
        </p:nvSpPr>
        <p:spPr>
          <a:xfrm>
            <a:off x="1778000" y="-3175"/>
            <a:ext cx="413668" cy="48543"/>
          </a:xfrm>
          <a:prstGeom prst="rect">
            <a:avLst/>
          </a:prstGeom>
          <a:solidFill>
            <a:srgbClr val="DE411B"/>
          </a:solidFill>
          <a:ln w="12700">
            <a:miter lim="400000"/>
          </a:ln>
        </p:spPr>
        <p:txBody>
          <a:bodyPr lIns="0" tIns="0" rIns="0" bIns="0" anchor="ctr"/>
          <a:lstStyle/>
          <a:p>
            <a:pPr algn="ctr" defTabSz="825500">
              <a:lnSpc>
                <a:spcPct val="100000"/>
              </a:lnSpc>
              <a:defRPr sz="3200" cap="none" spc="0"/>
            </a:pPr>
            <a:endParaRPr/>
          </a:p>
        </p:txBody>
      </p:sp>
      <p:sp>
        <p:nvSpPr>
          <p:cNvPr id="3" name="Slide Number"/>
          <p:cNvSpPr txBox="1">
            <a:spLocks noGrp="1"/>
          </p:cNvSpPr>
          <p:nvPr>
            <p:ph type="sldNum" sz="quarter" idx="2"/>
          </p:nvPr>
        </p:nvSpPr>
        <p:spPr>
          <a:xfrm>
            <a:off x="23932923" y="13289446"/>
            <a:ext cx="340321" cy="342901"/>
          </a:xfrm>
          <a:prstGeom prst="rect">
            <a:avLst/>
          </a:prstGeom>
          <a:ln w="12700">
            <a:miter lim="400000"/>
          </a:ln>
        </p:spPr>
        <p:txBody>
          <a:bodyPr wrap="none" lIns="50800" tIns="50800" rIns="50800" bIns="50800">
            <a:spAutoFit/>
          </a:bodyPr>
          <a:lstStyle>
            <a:lvl1pPr algn="r" defTabSz="825500">
              <a:lnSpc>
                <a:spcPct val="100000"/>
              </a:lnSpc>
              <a:defRPr sz="1600" cap="none" spc="0">
                <a:solidFill>
                  <a:srgbClr val="000000"/>
                </a:solidFill>
              </a:defRPr>
            </a:lvl1pPr>
          </a:lstStyle>
          <a:p>
            <a:fld id="{86CB4B4D-7CA3-9044-876B-883B54F8677D}" type="slidenum">
              <a:t>‹#›</a:t>
            </a:fld>
            <a:endParaRPr/>
          </a:p>
        </p:txBody>
      </p:sp>
      <p:sp>
        <p:nvSpPr>
          <p:cNvPr id="4" name="Client name  //  presentation name  //  © Copyright 2020 Endava  //  Confidential and Proprietary  //  Version 1.0"/>
          <p:cNvSpPr txBox="1"/>
          <p:nvPr/>
        </p:nvSpPr>
        <p:spPr>
          <a:xfrm>
            <a:off x="674088" y="13300557"/>
            <a:ext cx="21322861" cy="32067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spAutoFit/>
          </a:bodyPr>
          <a:lstStyle/>
          <a:p>
            <a:pPr defTabSz="821531">
              <a:defRPr sz="1200" b="0" spc="119">
                <a:solidFill>
                  <a:srgbClr val="929292"/>
                </a:solidFill>
                <a:latin typeface="Helvetica Light"/>
                <a:ea typeface="Helvetica Light"/>
                <a:cs typeface="Helvetica Light"/>
                <a:sym typeface="Helvetica Light"/>
              </a:defRPr>
            </a:pPr>
            <a:r>
              <a:rPr b="1">
                <a:latin typeface="+mn-lt"/>
                <a:ea typeface="+mn-ea"/>
                <a:cs typeface="+mn-cs"/>
                <a:sym typeface="Helvetica"/>
              </a:rPr>
              <a:t>Client name  </a:t>
            </a:r>
            <a:r>
              <a:rPr b="0" i="0">
                <a:latin typeface="Arial" panose="020B0604020202020204" pitchFamily="34" charset="0"/>
                <a:cs typeface="Arial" panose="020B0604020202020204" pitchFamily="34" charset="0"/>
              </a:rPr>
              <a:t>// </a:t>
            </a:r>
            <a:r>
              <a:rPr b="1">
                <a:latin typeface="+mn-lt"/>
                <a:ea typeface="+mn-ea"/>
                <a:cs typeface="+mn-cs"/>
                <a:sym typeface="Helvetica"/>
              </a:rPr>
              <a:t> </a:t>
            </a:r>
            <a:r>
              <a:rPr b="0" i="0">
                <a:latin typeface="Arial" panose="020B0604020202020204" pitchFamily="34" charset="0"/>
                <a:cs typeface="Arial" panose="020B0604020202020204" pitchFamily="34" charset="0"/>
              </a:rPr>
              <a:t>presentation name  //  © Copyright 2020 </a:t>
            </a:r>
            <a:r>
              <a:rPr b="0" i="0" err="1">
                <a:latin typeface="Arial" panose="020B0604020202020204" pitchFamily="34" charset="0"/>
                <a:cs typeface="Arial" panose="020B0604020202020204" pitchFamily="34" charset="0"/>
              </a:rPr>
              <a:t>Endava</a:t>
            </a:r>
            <a:r>
              <a:rPr b="0" i="0">
                <a:latin typeface="Arial" panose="020B0604020202020204" pitchFamily="34" charset="0"/>
                <a:cs typeface="Arial" panose="020B0604020202020204" pitchFamily="34" charset="0"/>
              </a:rPr>
              <a:t>  //  Confidential and Proprietary  //  Version 1.0</a:t>
            </a:r>
          </a:p>
        </p:txBody>
      </p:sp>
      <p:sp>
        <p:nvSpPr>
          <p:cNvPr id="6" name="Body Level One…"/>
          <p:cNvSpPr txBox="1">
            <a:spLocks noGrp="1"/>
          </p:cNvSpPr>
          <p:nvPr>
            <p:ph type="body" idx="1"/>
          </p:nvPr>
        </p:nvSpPr>
        <p:spPr>
          <a:xfrm>
            <a:off x="1689100" y="3149600"/>
            <a:ext cx="21005800" cy="92964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p>
            <a:r>
              <a:rPr lang="en-GB"/>
              <a:t>Body level one</a:t>
            </a:r>
          </a:p>
          <a:p>
            <a:pPr lvl="1"/>
            <a:r>
              <a:rPr lang="en-GB"/>
              <a:t>Body level two</a:t>
            </a:r>
          </a:p>
          <a:p>
            <a:pPr lvl="2"/>
            <a:r>
              <a:rPr lang="en-GB"/>
              <a:t>Body level three</a:t>
            </a:r>
          </a:p>
          <a:p>
            <a:pPr lvl="3"/>
            <a:r>
              <a:rPr lang="en-GB"/>
              <a:t>Body level four</a:t>
            </a:r>
          </a:p>
          <a:p>
            <a:pPr lvl="4"/>
            <a:r>
              <a:rPr lang="en-GB"/>
              <a:t>Body level five</a:t>
            </a:r>
          </a:p>
        </p:txBody>
      </p:sp>
      <p:pic>
        <p:nvPicPr>
          <p:cNvPr id="7" name="Picture 6">
            <a:extLst>
              <a:ext uri="{FF2B5EF4-FFF2-40B4-BE49-F238E27FC236}">
                <a16:creationId xmlns:a16="http://schemas.microsoft.com/office/drawing/2014/main" id="{1CAD3690-743F-304B-BC3C-3FB1778AF882}"/>
              </a:ext>
            </a:extLst>
          </p:cNvPr>
          <p:cNvPicPr>
            <a:picLocks noChangeAspect="1"/>
          </p:cNvPicPr>
          <p:nvPr userDrawn="1"/>
        </p:nvPicPr>
        <p:blipFill>
          <a:blip r:embed="rId12"/>
          <a:stretch>
            <a:fillRect/>
          </a:stretch>
        </p:blipFill>
        <p:spPr>
          <a:xfrm>
            <a:off x="97607" y="13292245"/>
            <a:ext cx="430558" cy="320676"/>
          </a:xfrm>
          <a:prstGeom prst="rect">
            <a:avLst/>
          </a:prstGeom>
        </p:spPr>
      </p:pic>
      <p:sp>
        <p:nvSpPr>
          <p:cNvPr id="11" name="Title Placeholder 10">
            <a:extLst>
              <a:ext uri="{FF2B5EF4-FFF2-40B4-BE49-F238E27FC236}">
                <a16:creationId xmlns:a16="http://schemas.microsoft.com/office/drawing/2014/main" id="{9A51FF35-04BE-EC4C-98ED-E33A427F338C}"/>
              </a:ext>
            </a:extLst>
          </p:cNvPr>
          <p:cNvSpPr>
            <a:spLocks noGrp="1"/>
          </p:cNvSpPr>
          <p:nvPr>
            <p:ph type="title"/>
          </p:nvPr>
        </p:nvSpPr>
        <p:spPr>
          <a:xfrm>
            <a:off x="1676400" y="730250"/>
            <a:ext cx="21031200" cy="2651125"/>
          </a:xfrm>
          <a:prstGeom prst="rect">
            <a:avLst/>
          </a:prstGeom>
        </p:spPr>
        <p:txBody>
          <a:bodyPr vert="horz" lIns="91440" tIns="45720" rIns="91440" bIns="45720" rtlCol="0" anchor="ctr">
            <a:normAutofit/>
          </a:bodyPr>
          <a:lstStyle/>
          <a:p>
            <a:r>
              <a:rPr lang="en-GB"/>
              <a:t>Click to edit Master title style</a:t>
            </a:r>
            <a:endParaRPr lang="en-RO"/>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5" r:id="rId6"/>
    <p:sldLayoutId id="2147483656" r:id="rId7"/>
    <p:sldLayoutId id="2147483657" r:id="rId8"/>
    <p:sldLayoutId id="2147483659" r:id="rId9"/>
    <p:sldLayoutId id="2147483660" r:id="rId10"/>
  </p:sldLayoutIdLst>
  <mc:AlternateContent xmlns:mc="http://schemas.openxmlformats.org/markup-compatibility/2006" xmlns:p14="http://schemas.microsoft.com/office/powerpoint/2010/main">
    <mc:Choice Requires="p14">
      <p:transition spd="med" p14:dur="700">
        <p:push dir="u"/>
      </p:transition>
    </mc:Choice>
    <mc:Fallback xmlns="">
      <p:transition spd="med">
        <p:push dir="u"/>
      </p:transition>
    </mc:Fallback>
  </mc:AlternateContent>
  <p:txStyles>
    <p:titleStyle>
      <a:lvl1pPr marL="0" marR="0" indent="0" algn="l" defTabSz="470262" latinLnBrk="0">
        <a:lnSpc>
          <a:spcPct val="70000"/>
        </a:lnSpc>
        <a:spcBef>
          <a:spcPts val="0"/>
        </a:spcBef>
        <a:spcAft>
          <a:spcPts val="0"/>
        </a:spcAft>
        <a:buClrTx/>
        <a:buSzTx/>
        <a:buFontTx/>
        <a:buNone/>
        <a:tabLst/>
        <a:defRPr sz="7000" b="1" i="0" u="none" strike="noStrike" cap="none" spc="-209" baseline="0">
          <a:solidFill>
            <a:schemeClr val="bg2"/>
          </a:solidFill>
          <a:uFillTx/>
          <a:latin typeface="+mn-lt"/>
          <a:ea typeface="+mn-ea"/>
          <a:cs typeface="+mn-cs"/>
          <a:sym typeface="Helvetica"/>
        </a:defRPr>
      </a:lvl1pPr>
      <a:lvl2pPr marL="0" marR="0" indent="0" algn="l" defTabSz="470262" latinLnBrk="0">
        <a:lnSpc>
          <a:spcPct val="70000"/>
        </a:lnSpc>
        <a:spcBef>
          <a:spcPts val="0"/>
        </a:spcBef>
        <a:spcAft>
          <a:spcPts val="0"/>
        </a:spcAft>
        <a:buClrTx/>
        <a:buSzTx/>
        <a:buFontTx/>
        <a:buNone/>
        <a:tabLst/>
        <a:defRPr sz="7000" b="1" i="0" u="none" strike="noStrike" cap="none" spc="-209" baseline="0">
          <a:solidFill>
            <a:srgbClr val="000000"/>
          </a:solidFill>
          <a:uFillTx/>
          <a:latin typeface="+mn-lt"/>
          <a:ea typeface="+mn-ea"/>
          <a:cs typeface="+mn-cs"/>
          <a:sym typeface="Helvetica"/>
        </a:defRPr>
      </a:lvl2pPr>
      <a:lvl3pPr marL="0" marR="0" indent="0" algn="l" defTabSz="470262" latinLnBrk="0">
        <a:lnSpc>
          <a:spcPct val="70000"/>
        </a:lnSpc>
        <a:spcBef>
          <a:spcPts val="0"/>
        </a:spcBef>
        <a:spcAft>
          <a:spcPts val="0"/>
        </a:spcAft>
        <a:buClrTx/>
        <a:buSzTx/>
        <a:buFontTx/>
        <a:buNone/>
        <a:tabLst/>
        <a:defRPr sz="7000" b="1" i="0" u="none" strike="noStrike" cap="none" spc="-209" baseline="0">
          <a:solidFill>
            <a:srgbClr val="000000"/>
          </a:solidFill>
          <a:uFillTx/>
          <a:latin typeface="+mn-lt"/>
          <a:ea typeface="+mn-ea"/>
          <a:cs typeface="+mn-cs"/>
          <a:sym typeface="Helvetica"/>
        </a:defRPr>
      </a:lvl3pPr>
      <a:lvl4pPr marL="0" marR="0" indent="0" algn="l" defTabSz="470262" latinLnBrk="0">
        <a:lnSpc>
          <a:spcPct val="70000"/>
        </a:lnSpc>
        <a:spcBef>
          <a:spcPts val="0"/>
        </a:spcBef>
        <a:spcAft>
          <a:spcPts val="0"/>
        </a:spcAft>
        <a:buClrTx/>
        <a:buSzTx/>
        <a:buFontTx/>
        <a:buNone/>
        <a:tabLst/>
        <a:defRPr sz="7000" b="1" i="0" u="none" strike="noStrike" cap="none" spc="-209" baseline="0">
          <a:solidFill>
            <a:srgbClr val="000000"/>
          </a:solidFill>
          <a:uFillTx/>
          <a:latin typeface="+mn-lt"/>
          <a:ea typeface="+mn-ea"/>
          <a:cs typeface="+mn-cs"/>
          <a:sym typeface="Helvetica"/>
        </a:defRPr>
      </a:lvl4pPr>
      <a:lvl5pPr marL="0" marR="0" indent="0" algn="l" defTabSz="470262" latinLnBrk="0">
        <a:lnSpc>
          <a:spcPct val="70000"/>
        </a:lnSpc>
        <a:spcBef>
          <a:spcPts val="0"/>
        </a:spcBef>
        <a:spcAft>
          <a:spcPts val="0"/>
        </a:spcAft>
        <a:buClrTx/>
        <a:buSzTx/>
        <a:buFontTx/>
        <a:buNone/>
        <a:tabLst/>
        <a:defRPr sz="7000" b="1" i="0" u="none" strike="noStrike" cap="none" spc="-209" baseline="0">
          <a:solidFill>
            <a:srgbClr val="000000"/>
          </a:solidFill>
          <a:uFillTx/>
          <a:latin typeface="+mn-lt"/>
          <a:ea typeface="+mn-ea"/>
          <a:cs typeface="+mn-cs"/>
          <a:sym typeface="Helvetica"/>
        </a:defRPr>
      </a:lvl5pPr>
      <a:lvl6pPr marL="0" marR="0" indent="0" algn="l" defTabSz="470262" latinLnBrk="0">
        <a:lnSpc>
          <a:spcPct val="70000"/>
        </a:lnSpc>
        <a:spcBef>
          <a:spcPts val="0"/>
        </a:spcBef>
        <a:spcAft>
          <a:spcPts val="0"/>
        </a:spcAft>
        <a:buClrTx/>
        <a:buSzTx/>
        <a:buFontTx/>
        <a:buNone/>
        <a:tabLst/>
        <a:defRPr sz="7000" b="1" i="0" u="none" strike="noStrike" cap="none" spc="-209" baseline="0">
          <a:solidFill>
            <a:srgbClr val="000000"/>
          </a:solidFill>
          <a:uFillTx/>
          <a:latin typeface="+mn-lt"/>
          <a:ea typeface="+mn-ea"/>
          <a:cs typeface="+mn-cs"/>
          <a:sym typeface="Helvetica"/>
        </a:defRPr>
      </a:lvl6pPr>
      <a:lvl7pPr marL="0" marR="0" indent="0" algn="l" defTabSz="470262" latinLnBrk="0">
        <a:lnSpc>
          <a:spcPct val="70000"/>
        </a:lnSpc>
        <a:spcBef>
          <a:spcPts val="0"/>
        </a:spcBef>
        <a:spcAft>
          <a:spcPts val="0"/>
        </a:spcAft>
        <a:buClrTx/>
        <a:buSzTx/>
        <a:buFontTx/>
        <a:buNone/>
        <a:tabLst/>
        <a:defRPr sz="7000" b="1" i="0" u="none" strike="noStrike" cap="none" spc="-209" baseline="0">
          <a:solidFill>
            <a:srgbClr val="000000"/>
          </a:solidFill>
          <a:uFillTx/>
          <a:latin typeface="+mn-lt"/>
          <a:ea typeface="+mn-ea"/>
          <a:cs typeface="+mn-cs"/>
          <a:sym typeface="Helvetica"/>
        </a:defRPr>
      </a:lvl7pPr>
      <a:lvl8pPr marL="0" marR="0" indent="0" algn="l" defTabSz="470262" latinLnBrk="0">
        <a:lnSpc>
          <a:spcPct val="70000"/>
        </a:lnSpc>
        <a:spcBef>
          <a:spcPts val="0"/>
        </a:spcBef>
        <a:spcAft>
          <a:spcPts val="0"/>
        </a:spcAft>
        <a:buClrTx/>
        <a:buSzTx/>
        <a:buFontTx/>
        <a:buNone/>
        <a:tabLst/>
        <a:defRPr sz="7000" b="1" i="0" u="none" strike="noStrike" cap="none" spc="-209" baseline="0">
          <a:solidFill>
            <a:srgbClr val="000000"/>
          </a:solidFill>
          <a:uFillTx/>
          <a:latin typeface="+mn-lt"/>
          <a:ea typeface="+mn-ea"/>
          <a:cs typeface="+mn-cs"/>
          <a:sym typeface="Helvetica"/>
        </a:defRPr>
      </a:lvl8pPr>
      <a:lvl9pPr marL="0" marR="0" indent="0" algn="l" defTabSz="470262" latinLnBrk="0">
        <a:lnSpc>
          <a:spcPct val="70000"/>
        </a:lnSpc>
        <a:spcBef>
          <a:spcPts val="0"/>
        </a:spcBef>
        <a:spcAft>
          <a:spcPts val="0"/>
        </a:spcAft>
        <a:buClrTx/>
        <a:buSzTx/>
        <a:buFontTx/>
        <a:buNone/>
        <a:tabLst/>
        <a:defRPr sz="7000" b="1" i="0" u="none" strike="noStrike" cap="none" spc="-209" baseline="0">
          <a:solidFill>
            <a:srgbClr val="000000"/>
          </a:solidFill>
          <a:uFillTx/>
          <a:latin typeface="+mn-lt"/>
          <a:ea typeface="+mn-ea"/>
          <a:cs typeface="+mn-cs"/>
          <a:sym typeface="Helvetica"/>
        </a:defRPr>
      </a:lvl9pPr>
    </p:titleStyle>
    <p:bodyStyle>
      <a:lvl1pPr marL="264583" marR="0" indent="-264583" algn="l" defTabSz="821531" rtl="0" latinLnBrk="0">
        <a:lnSpc>
          <a:spcPct val="100000"/>
        </a:lnSpc>
        <a:spcBef>
          <a:spcPts val="3000"/>
        </a:spcBef>
        <a:spcAft>
          <a:spcPts val="0"/>
        </a:spcAft>
        <a:buClrTx/>
        <a:buSzPct val="125000"/>
        <a:buFontTx/>
        <a:buChar char="•"/>
        <a:tabLst/>
        <a:defRPr sz="2000" b="0" i="0" u="none" strike="noStrike" cap="none" spc="0" baseline="0">
          <a:solidFill>
            <a:srgbClr val="5E5E5E"/>
          </a:solidFill>
          <a:uFillTx/>
          <a:latin typeface="Arial" panose="020B0604020202020204" pitchFamily="34" charset="0"/>
          <a:ea typeface="Arial" panose="020B0604020202020204" pitchFamily="34" charset="0"/>
          <a:cs typeface="Arial" panose="020B0604020202020204" pitchFamily="34" charset="0"/>
          <a:sym typeface="Helvetica Light"/>
        </a:defRPr>
      </a:lvl1pPr>
      <a:lvl2pPr marL="899583" marR="0" indent="-264583" algn="l" defTabSz="821531" rtl="0" latinLnBrk="0">
        <a:lnSpc>
          <a:spcPct val="100000"/>
        </a:lnSpc>
        <a:spcBef>
          <a:spcPts val="3000"/>
        </a:spcBef>
        <a:spcAft>
          <a:spcPts val="0"/>
        </a:spcAft>
        <a:buClrTx/>
        <a:buSzPct val="125000"/>
        <a:buFontTx/>
        <a:buChar char="•"/>
        <a:tabLst/>
        <a:defRPr sz="2000" b="0" i="0" u="none" strike="noStrike" cap="none" spc="0" baseline="0">
          <a:solidFill>
            <a:srgbClr val="5E5E5E"/>
          </a:solidFill>
          <a:uFillTx/>
          <a:latin typeface="Arial" panose="020B0604020202020204" pitchFamily="34" charset="0"/>
          <a:ea typeface="Arial" panose="020B0604020202020204" pitchFamily="34" charset="0"/>
          <a:cs typeface="Arial" panose="020B0604020202020204" pitchFamily="34" charset="0"/>
          <a:sym typeface="Helvetica Light"/>
        </a:defRPr>
      </a:lvl2pPr>
      <a:lvl3pPr marL="1534583" marR="0" indent="-264583" algn="l" defTabSz="821531" rtl="0" latinLnBrk="0">
        <a:lnSpc>
          <a:spcPct val="100000"/>
        </a:lnSpc>
        <a:spcBef>
          <a:spcPts val="3000"/>
        </a:spcBef>
        <a:spcAft>
          <a:spcPts val="0"/>
        </a:spcAft>
        <a:buClrTx/>
        <a:buSzPct val="125000"/>
        <a:buFontTx/>
        <a:buChar char="•"/>
        <a:tabLst/>
        <a:defRPr sz="2000" b="0" i="0" u="none" strike="noStrike" cap="none" spc="0" baseline="0">
          <a:solidFill>
            <a:srgbClr val="5E5E5E"/>
          </a:solidFill>
          <a:uFillTx/>
          <a:latin typeface="Arial" panose="020B0604020202020204" pitchFamily="34" charset="0"/>
          <a:ea typeface="Arial" panose="020B0604020202020204" pitchFamily="34" charset="0"/>
          <a:cs typeface="Arial" panose="020B0604020202020204" pitchFamily="34" charset="0"/>
          <a:sym typeface="Helvetica Light"/>
        </a:defRPr>
      </a:lvl3pPr>
      <a:lvl4pPr marL="2169583" marR="0" indent="-264583" algn="l" defTabSz="821531" rtl="0" latinLnBrk="0">
        <a:lnSpc>
          <a:spcPct val="100000"/>
        </a:lnSpc>
        <a:spcBef>
          <a:spcPts val="3000"/>
        </a:spcBef>
        <a:spcAft>
          <a:spcPts val="0"/>
        </a:spcAft>
        <a:buClrTx/>
        <a:buSzPct val="125000"/>
        <a:buFontTx/>
        <a:buChar char="•"/>
        <a:tabLst/>
        <a:defRPr sz="2000" b="0" i="0" u="none" strike="noStrike" cap="none" spc="0" baseline="0">
          <a:solidFill>
            <a:srgbClr val="5E5E5E"/>
          </a:solidFill>
          <a:uFillTx/>
          <a:latin typeface="Arial" panose="020B0604020202020204" pitchFamily="34" charset="0"/>
          <a:ea typeface="Arial" panose="020B0604020202020204" pitchFamily="34" charset="0"/>
          <a:cs typeface="Arial" panose="020B0604020202020204" pitchFamily="34" charset="0"/>
          <a:sym typeface="Helvetica Light"/>
        </a:defRPr>
      </a:lvl4pPr>
      <a:lvl5pPr marL="2804583" marR="0" indent="-264583" algn="l" defTabSz="821531" rtl="0" latinLnBrk="0">
        <a:lnSpc>
          <a:spcPct val="100000"/>
        </a:lnSpc>
        <a:spcBef>
          <a:spcPts val="3000"/>
        </a:spcBef>
        <a:spcAft>
          <a:spcPts val="0"/>
        </a:spcAft>
        <a:buClrTx/>
        <a:buSzPct val="125000"/>
        <a:buFontTx/>
        <a:buChar char="•"/>
        <a:tabLst/>
        <a:defRPr sz="2000" b="0" i="0" u="none" strike="noStrike" cap="none" spc="0" baseline="0">
          <a:solidFill>
            <a:srgbClr val="5E5E5E"/>
          </a:solidFill>
          <a:uFillTx/>
          <a:latin typeface="Arial" panose="020B0604020202020204" pitchFamily="34" charset="0"/>
          <a:ea typeface="Arial" panose="020B0604020202020204" pitchFamily="34" charset="0"/>
          <a:cs typeface="Arial" panose="020B0604020202020204" pitchFamily="34" charset="0"/>
          <a:sym typeface="Helvetica Light"/>
        </a:defRPr>
      </a:lvl5pPr>
      <a:lvl6pPr marL="3439583" marR="0" indent="-264583" algn="l" defTabSz="821531" rtl="0" latinLnBrk="0">
        <a:lnSpc>
          <a:spcPct val="100000"/>
        </a:lnSpc>
        <a:spcBef>
          <a:spcPts val="3000"/>
        </a:spcBef>
        <a:spcAft>
          <a:spcPts val="0"/>
        </a:spcAft>
        <a:buClrTx/>
        <a:buSzPct val="125000"/>
        <a:buFontTx/>
        <a:buChar char="•"/>
        <a:tabLst/>
        <a:defRPr sz="2000" b="0" i="0" u="none" strike="noStrike" cap="none" spc="0" baseline="0">
          <a:solidFill>
            <a:srgbClr val="5E5E5E"/>
          </a:solidFill>
          <a:uFillTx/>
          <a:latin typeface="Helvetica Light"/>
          <a:ea typeface="Helvetica Light"/>
          <a:cs typeface="Helvetica Light"/>
          <a:sym typeface="Helvetica Light"/>
        </a:defRPr>
      </a:lvl6pPr>
      <a:lvl7pPr marL="4074583" marR="0" indent="-264583" algn="l" defTabSz="821531" rtl="0" latinLnBrk="0">
        <a:lnSpc>
          <a:spcPct val="100000"/>
        </a:lnSpc>
        <a:spcBef>
          <a:spcPts val="3000"/>
        </a:spcBef>
        <a:spcAft>
          <a:spcPts val="0"/>
        </a:spcAft>
        <a:buClrTx/>
        <a:buSzPct val="125000"/>
        <a:buFontTx/>
        <a:buChar char="•"/>
        <a:tabLst/>
        <a:defRPr sz="2000" b="0" i="0" u="none" strike="noStrike" cap="none" spc="0" baseline="0">
          <a:solidFill>
            <a:srgbClr val="5E5E5E"/>
          </a:solidFill>
          <a:uFillTx/>
          <a:latin typeface="Helvetica Light"/>
          <a:ea typeface="Helvetica Light"/>
          <a:cs typeface="Helvetica Light"/>
          <a:sym typeface="Helvetica Light"/>
        </a:defRPr>
      </a:lvl7pPr>
      <a:lvl8pPr marL="4709583" marR="0" indent="-264583" algn="l" defTabSz="821531" rtl="0" latinLnBrk="0">
        <a:lnSpc>
          <a:spcPct val="100000"/>
        </a:lnSpc>
        <a:spcBef>
          <a:spcPts val="3000"/>
        </a:spcBef>
        <a:spcAft>
          <a:spcPts val="0"/>
        </a:spcAft>
        <a:buClrTx/>
        <a:buSzPct val="125000"/>
        <a:buFontTx/>
        <a:buChar char="•"/>
        <a:tabLst/>
        <a:defRPr sz="2000" b="0" i="0" u="none" strike="noStrike" cap="none" spc="0" baseline="0">
          <a:solidFill>
            <a:srgbClr val="5E5E5E"/>
          </a:solidFill>
          <a:uFillTx/>
          <a:latin typeface="Helvetica Light"/>
          <a:ea typeface="Helvetica Light"/>
          <a:cs typeface="Helvetica Light"/>
          <a:sym typeface="Helvetica Light"/>
        </a:defRPr>
      </a:lvl8pPr>
      <a:lvl9pPr marL="5344583" marR="0" indent="-264583" algn="l" defTabSz="821531" rtl="0" latinLnBrk="0">
        <a:lnSpc>
          <a:spcPct val="100000"/>
        </a:lnSpc>
        <a:spcBef>
          <a:spcPts val="3000"/>
        </a:spcBef>
        <a:spcAft>
          <a:spcPts val="0"/>
        </a:spcAft>
        <a:buClrTx/>
        <a:buSzPct val="125000"/>
        <a:buFontTx/>
        <a:buChar char="•"/>
        <a:tabLst/>
        <a:defRPr sz="2000" b="0" i="0" u="none" strike="noStrike" cap="none" spc="0" baseline="0">
          <a:solidFill>
            <a:srgbClr val="5E5E5E"/>
          </a:solidFill>
          <a:uFillTx/>
          <a:latin typeface="Helvetica Light"/>
          <a:ea typeface="Helvetica Light"/>
          <a:cs typeface="Helvetica Light"/>
          <a:sym typeface="Helvetica Light"/>
        </a:defRPr>
      </a:lvl9pPr>
    </p:bodyStyle>
    <p:otherStyle>
      <a:lvl1pPr marL="0" marR="0" indent="0" algn="r" defTabSz="825500" latinLnBrk="0">
        <a:lnSpc>
          <a:spcPct val="100000"/>
        </a:lnSpc>
        <a:spcBef>
          <a:spcPts val="0"/>
        </a:spcBef>
        <a:spcAft>
          <a:spcPts val="0"/>
        </a:spcAft>
        <a:buClrTx/>
        <a:buSzTx/>
        <a:buFontTx/>
        <a:buNone/>
        <a:tabLst/>
        <a:defRPr sz="1600" b="1" i="0" u="none" strike="noStrike" cap="none" spc="0" baseline="0">
          <a:solidFill>
            <a:schemeClr val="tx1"/>
          </a:solidFill>
          <a:uFillTx/>
          <a:latin typeface="+mn-lt"/>
          <a:ea typeface="+mn-ea"/>
          <a:cs typeface="+mn-cs"/>
          <a:sym typeface="Helvetica"/>
        </a:defRPr>
      </a:lvl1pPr>
      <a:lvl2pPr marL="0" marR="0" indent="228600" algn="r" defTabSz="825500" latinLnBrk="0">
        <a:lnSpc>
          <a:spcPct val="100000"/>
        </a:lnSpc>
        <a:spcBef>
          <a:spcPts val="0"/>
        </a:spcBef>
        <a:spcAft>
          <a:spcPts val="0"/>
        </a:spcAft>
        <a:buClrTx/>
        <a:buSzTx/>
        <a:buFontTx/>
        <a:buNone/>
        <a:tabLst/>
        <a:defRPr sz="1600" b="1" i="0" u="none" strike="noStrike" cap="none" spc="0" baseline="0">
          <a:solidFill>
            <a:schemeClr val="tx1"/>
          </a:solidFill>
          <a:uFillTx/>
          <a:latin typeface="+mn-lt"/>
          <a:ea typeface="+mn-ea"/>
          <a:cs typeface="+mn-cs"/>
          <a:sym typeface="Helvetica"/>
        </a:defRPr>
      </a:lvl2pPr>
      <a:lvl3pPr marL="0" marR="0" indent="457200" algn="r" defTabSz="825500" latinLnBrk="0">
        <a:lnSpc>
          <a:spcPct val="100000"/>
        </a:lnSpc>
        <a:spcBef>
          <a:spcPts val="0"/>
        </a:spcBef>
        <a:spcAft>
          <a:spcPts val="0"/>
        </a:spcAft>
        <a:buClrTx/>
        <a:buSzTx/>
        <a:buFontTx/>
        <a:buNone/>
        <a:tabLst/>
        <a:defRPr sz="1600" b="1" i="0" u="none" strike="noStrike" cap="none" spc="0" baseline="0">
          <a:solidFill>
            <a:schemeClr val="tx1"/>
          </a:solidFill>
          <a:uFillTx/>
          <a:latin typeface="+mn-lt"/>
          <a:ea typeface="+mn-ea"/>
          <a:cs typeface="+mn-cs"/>
          <a:sym typeface="Helvetica"/>
        </a:defRPr>
      </a:lvl3pPr>
      <a:lvl4pPr marL="0" marR="0" indent="685800" algn="r" defTabSz="825500" latinLnBrk="0">
        <a:lnSpc>
          <a:spcPct val="100000"/>
        </a:lnSpc>
        <a:spcBef>
          <a:spcPts val="0"/>
        </a:spcBef>
        <a:spcAft>
          <a:spcPts val="0"/>
        </a:spcAft>
        <a:buClrTx/>
        <a:buSzTx/>
        <a:buFontTx/>
        <a:buNone/>
        <a:tabLst/>
        <a:defRPr sz="1600" b="1" i="0" u="none" strike="noStrike" cap="none" spc="0" baseline="0">
          <a:solidFill>
            <a:schemeClr val="tx1"/>
          </a:solidFill>
          <a:uFillTx/>
          <a:latin typeface="+mn-lt"/>
          <a:ea typeface="+mn-ea"/>
          <a:cs typeface="+mn-cs"/>
          <a:sym typeface="Helvetica"/>
        </a:defRPr>
      </a:lvl4pPr>
      <a:lvl5pPr marL="0" marR="0" indent="914400" algn="r" defTabSz="825500" latinLnBrk="0">
        <a:lnSpc>
          <a:spcPct val="100000"/>
        </a:lnSpc>
        <a:spcBef>
          <a:spcPts val="0"/>
        </a:spcBef>
        <a:spcAft>
          <a:spcPts val="0"/>
        </a:spcAft>
        <a:buClrTx/>
        <a:buSzTx/>
        <a:buFontTx/>
        <a:buNone/>
        <a:tabLst/>
        <a:defRPr sz="1600" b="1" i="0" u="none" strike="noStrike" cap="none" spc="0" baseline="0">
          <a:solidFill>
            <a:schemeClr val="tx1"/>
          </a:solidFill>
          <a:uFillTx/>
          <a:latin typeface="+mn-lt"/>
          <a:ea typeface="+mn-ea"/>
          <a:cs typeface="+mn-cs"/>
          <a:sym typeface="Helvetica"/>
        </a:defRPr>
      </a:lvl5pPr>
      <a:lvl6pPr marL="0" marR="0" indent="1143000" algn="r" defTabSz="825500" latinLnBrk="0">
        <a:lnSpc>
          <a:spcPct val="100000"/>
        </a:lnSpc>
        <a:spcBef>
          <a:spcPts val="0"/>
        </a:spcBef>
        <a:spcAft>
          <a:spcPts val="0"/>
        </a:spcAft>
        <a:buClrTx/>
        <a:buSzTx/>
        <a:buFontTx/>
        <a:buNone/>
        <a:tabLst/>
        <a:defRPr sz="1600" b="1" i="0" u="none" strike="noStrike" cap="none" spc="0" baseline="0">
          <a:solidFill>
            <a:schemeClr val="tx1"/>
          </a:solidFill>
          <a:uFillTx/>
          <a:latin typeface="+mn-lt"/>
          <a:ea typeface="+mn-ea"/>
          <a:cs typeface="+mn-cs"/>
          <a:sym typeface="Helvetica"/>
        </a:defRPr>
      </a:lvl6pPr>
      <a:lvl7pPr marL="0" marR="0" indent="1371600" algn="r" defTabSz="825500" latinLnBrk="0">
        <a:lnSpc>
          <a:spcPct val="100000"/>
        </a:lnSpc>
        <a:spcBef>
          <a:spcPts val="0"/>
        </a:spcBef>
        <a:spcAft>
          <a:spcPts val="0"/>
        </a:spcAft>
        <a:buClrTx/>
        <a:buSzTx/>
        <a:buFontTx/>
        <a:buNone/>
        <a:tabLst/>
        <a:defRPr sz="1600" b="1" i="0" u="none" strike="noStrike" cap="none" spc="0" baseline="0">
          <a:solidFill>
            <a:schemeClr val="tx1"/>
          </a:solidFill>
          <a:uFillTx/>
          <a:latin typeface="+mn-lt"/>
          <a:ea typeface="+mn-ea"/>
          <a:cs typeface="+mn-cs"/>
          <a:sym typeface="Helvetica"/>
        </a:defRPr>
      </a:lvl7pPr>
      <a:lvl8pPr marL="0" marR="0" indent="1600200" algn="r" defTabSz="825500" latinLnBrk="0">
        <a:lnSpc>
          <a:spcPct val="100000"/>
        </a:lnSpc>
        <a:spcBef>
          <a:spcPts val="0"/>
        </a:spcBef>
        <a:spcAft>
          <a:spcPts val="0"/>
        </a:spcAft>
        <a:buClrTx/>
        <a:buSzTx/>
        <a:buFontTx/>
        <a:buNone/>
        <a:tabLst/>
        <a:defRPr sz="1600" b="1" i="0" u="none" strike="noStrike" cap="none" spc="0" baseline="0">
          <a:solidFill>
            <a:schemeClr val="tx1"/>
          </a:solidFill>
          <a:uFillTx/>
          <a:latin typeface="+mn-lt"/>
          <a:ea typeface="+mn-ea"/>
          <a:cs typeface="+mn-cs"/>
          <a:sym typeface="Helvetica"/>
        </a:defRPr>
      </a:lvl8pPr>
      <a:lvl9pPr marL="0" marR="0" indent="1828800" algn="r" defTabSz="825500" latinLnBrk="0">
        <a:lnSpc>
          <a:spcPct val="100000"/>
        </a:lnSpc>
        <a:spcBef>
          <a:spcPts val="0"/>
        </a:spcBef>
        <a:spcAft>
          <a:spcPts val="0"/>
        </a:spcAft>
        <a:buClrTx/>
        <a:buSzTx/>
        <a:buFontTx/>
        <a:buNone/>
        <a:tabLst/>
        <a:defRPr sz="1600" b="1" i="0" u="none" strike="noStrike" cap="none" spc="0" baseline="0">
          <a:solidFill>
            <a:schemeClr val="tx1"/>
          </a:solidFill>
          <a:uFillTx/>
          <a:latin typeface="+mn-lt"/>
          <a:ea typeface="+mn-ea"/>
          <a:cs typeface="+mn-cs"/>
          <a:sym typeface="Helvetica"/>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if"/><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8.tif"/><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8.tif"/><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8.tif"/><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8.tif"/><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20.tif"/><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8.tif"/><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image" Target="../media/image8.tif"/><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image" Target="../media/image23.tif"/><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8.tif"/><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3" Type="http://schemas.openxmlformats.org/officeDocument/2006/relationships/image" Target="../media/image24.tif"/><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4.png"/><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tif"/><Relationship Id="rId7"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4.png"/><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image" Target="../media/image8.tif"/><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3" Type="http://schemas.openxmlformats.org/officeDocument/2006/relationships/image" Target="../media/image18.tif"/><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image" Target="../media/image8.tif"/><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8.tif"/><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1.xml.rels><?xml version="1.0" encoding="UTF-8" standalone="yes"?>
<Relationships xmlns="http://schemas.openxmlformats.org/package/2006/relationships"><Relationship Id="rId3" Type="http://schemas.openxmlformats.org/officeDocument/2006/relationships/image" Target="../media/image6.tif"/><Relationship Id="rId2" Type="http://schemas.openxmlformats.org/officeDocument/2006/relationships/notesSlide" Target="../notesSlides/notesSlide21.xml"/><Relationship Id="rId1" Type="http://schemas.openxmlformats.org/officeDocument/2006/relationships/slideLayout" Target="../slideLayouts/slideLayout1.xml"/><Relationship Id="rId5" Type="http://schemas.openxmlformats.org/officeDocument/2006/relationships/image" Target="../media/image8.tif"/><Relationship Id="rId4" Type="http://schemas.openxmlformats.org/officeDocument/2006/relationships/image" Target="../media/image7.png"/></Relationships>
</file>

<file path=ppt/slides/_rels/slide22.xml.rels><?xml version="1.0" encoding="UTF-8" standalone="yes"?>
<Relationships xmlns="http://schemas.openxmlformats.org/package/2006/relationships"><Relationship Id="rId3" Type="http://schemas.openxmlformats.org/officeDocument/2006/relationships/hyperlink" Target="https://zenodo.org/record/1240586#.YSS1Xo4zZPZ"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8.tif"/></Relationships>
</file>

<file path=ppt/slides/_rels/slide23.xml.rels><?xml version="1.0" encoding="UTF-8" standalone="yes"?>
<Relationships xmlns="http://schemas.openxmlformats.org/package/2006/relationships"><Relationship Id="rId3" Type="http://schemas.openxmlformats.org/officeDocument/2006/relationships/image" Target="../media/image18.tif"/><Relationship Id="rId2" Type="http://schemas.openxmlformats.org/officeDocument/2006/relationships/notesSlide" Target="../notesSlides/notesSlide23.xml"/><Relationship Id="rId1" Type="http://schemas.openxmlformats.org/officeDocument/2006/relationships/slideLayout" Target="../slideLayouts/slideLayout1.xml"/><Relationship Id="rId5" Type="http://schemas.openxmlformats.org/officeDocument/2006/relationships/image" Target="../media/image8.tif"/><Relationship Id="rId4" Type="http://schemas.openxmlformats.org/officeDocument/2006/relationships/image" Target="../media/image7.png"/></Relationships>
</file>

<file path=ppt/slides/_rels/slide24.xml.rels><?xml version="1.0" encoding="UTF-8" standalone="yes"?>
<Relationships xmlns="http://schemas.openxmlformats.org/package/2006/relationships"><Relationship Id="rId3" Type="http://schemas.openxmlformats.org/officeDocument/2006/relationships/image" Target="../media/image8.tif"/><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5.xml.rels><?xml version="1.0" encoding="UTF-8" standalone="yes"?>
<Relationships xmlns="http://schemas.openxmlformats.org/package/2006/relationships"><Relationship Id="rId3" Type="http://schemas.openxmlformats.org/officeDocument/2006/relationships/image" Target="../media/image8.tif"/><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6.xml.rels><?xml version="1.0" encoding="UTF-8" standalone="yes"?>
<Relationships xmlns="http://schemas.openxmlformats.org/package/2006/relationships"><Relationship Id="rId3" Type="http://schemas.openxmlformats.org/officeDocument/2006/relationships/image" Target="../media/image8.tif"/><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7.xml.rels><?xml version="1.0" encoding="UTF-8" standalone="yes"?>
<Relationships xmlns="http://schemas.openxmlformats.org/package/2006/relationships"><Relationship Id="rId3" Type="http://schemas.openxmlformats.org/officeDocument/2006/relationships/image" Target="../media/image8.tif"/><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8.xml.rels><?xml version="1.0" encoding="UTF-8" standalone="yes"?>
<Relationships xmlns="http://schemas.openxmlformats.org/package/2006/relationships"><Relationship Id="rId3" Type="http://schemas.openxmlformats.org/officeDocument/2006/relationships/image" Target="../media/image8.tif"/><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9.xml.rels><?xml version="1.0" encoding="UTF-8" standalone="yes"?>
<Relationships xmlns="http://schemas.openxmlformats.org/package/2006/relationships"><Relationship Id="rId3" Type="http://schemas.openxmlformats.org/officeDocument/2006/relationships/image" Target="../media/image8.tif"/><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3.xml.rels><?xml version="1.0" encoding="UTF-8" standalone="yes"?>
<Relationships xmlns="http://schemas.openxmlformats.org/package/2006/relationships"><Relationship Id="rId3" Type="http://schemas.openxmlformats.org/officeDocument/2006/relationships/image" Target="../media/image6.tif"/><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8.tif"/><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image" Target="../media/image8.tif"/><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24.tif"/><Relationship Id="rId4" Type="http://schemas.openxmlformats.org/officeDocument/2006/relationships/image" Target="../media/image39.png"/></Relationships>
</file>

<file path=ppt/slides/_rels/slide31.xml.rels><?xml version="1.0" encoding="UTF-8" standalone="yes"?>
<Relationships xmlns="http://schemas.openxmlformats.org/package/2006/relationships"><Relationship Id="rId3" Type="http://schemas.openxmlformats.org/officeDocument/2006/relationships/image" Target="../media/image8.tif"/><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4.png"/><Relationship Id="rId4" Type="http://schemas.openxmlformats.org/officeDocument/2006/relationships/image" Target="../media/image24.tif"/></Relationships>
</file>

<file path=ppt/slides/_rels/slide32.xml.rels><?xml version="1.0" encoding="UTF-8" standalone="yes"?>
<Relationships xmlns="http://schemas.openxmlformats.org/package/2006/relationships"><Relationship Id="rId8" Type="http://schemas.openxmlformats.org/officeDocument/2006/relationships/hyperlink" Target="https://help.talend.com/r/MW~bv2NtBd_sCQPsRNN2pA/lCqoKBO1L5I3HJrhQ49C8g" TargetMode="External"/><Relationship Id="rId3" Type="http://schemas.openxmlformats.org/officeDocument/2006/relationships/hyperlink" Target="https://www.kaggle.com/clementmsika/mubi-sqlite-database-for-movie-lovers" TargetMode="External"/><Relationship Id="rId7" Type="http://schemas.openxmlformats.org/officeDocument/2006/relationships/hyperlink" Target="https://www.tableau.com/" TargetMode="External"/><Relationship Id="rId2" Type="http://schemas.openxmlformats.org/officeDocument/2006/relationships/notesSlide" Target="../notesSlides/notesSlide32.xml"/><Relationship Id="rId1" Type="http://schemas.openxmlformats.org/officeDocument/2006/relationships/slideLayout" Target="../slideLayouts/slideLayout3.xml"/><Relationship Id="rId6" Type="http://schemas.openxmlformats.org/officeDocument/2006/relationships/hyperlink" Target="https://www.sqlite.org/docs.html" TargetMode="External"/><Relationship Id="rId5" Type="http://schemas.openxmlformats.org/officeDocument/2006/relationships/hyperlink" Target="https://www.postgresql.org/docs/13/index.html" TargetMode="External"/><Relationship Id="rId10" Type="http://schemas.openxmlformats.org/officeDocument/2006/relationships/image" Target="../media/image5.png"/><Relationship Id="rId4" Type="http://schemas.openxmlformats.org/officeDocument/2006/relationships/hyperlink" Target="https://zenodo.org/record/1240586#.YSS1Xo4zZPZ" TargetMode="External"/><Relationship Id="rId9" Type="http://schemas.openxmlformats.org/officeDocument/2006/relationships/hyperlink" Target="https://dbeaver.com/docs/wiki/" TargetMode="External"/></Relationships>
</file>

<file path=ppt/slides/_rels/slide4.xml.rels><?xml version="1.0" encoding="UTF-8" standalone="yes"?>
<Relationships xmlns="http://schemas.openxmlformats.org/package/2006/relationships"><Relationship Id="rId3" Type="http://schemas.openxmlformats.org/officeDocument/2006/relationships/hyperlink" Target="https://www.kaggle.com/clementmsika/mubi-sqlite-database-for-movie-lovers"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8.tif"/><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8.ti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tif"/><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8.tif"/><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8.tif"/><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8.tif"/><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5.tif"/><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8.tif"/><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3" name="Image" descr="Image"/>
          <p:cNvPicPr>
            <a:picLocks noChangeAspect="1"/>
          </p:cNvPicPr>
          <p:nvPr/>
        </p:nvPicPr>
        <p:blipFill>
          <a:blip r:embed="rId3"/>
          <a:stretch>
            <a:fillRect/>
          </a:stretch>
        </p:blipFill>
        <p:spPr>
          <a:xfrm>
            <a:off x="0" y="0"/>
            <a:ext cx="24384000" cy="13716000"/>
          </a:xfrm>
          <a:prstGeom prst="rect">
            <a:avLst/>
          </a:prstGeom>
          <a:ln w="12700">
            <a:miter lim="400000"/>
          </a:ln>
        </p:spPr>
      </p:pic>
      <p:sp>
        <p:nvSpPr>
          <p:cNvPr id="455" name="Additional chapter intro…"/>
          <p:cNvSpPr txBox="1"/>
          <p:nvPr/>
        </p:nvSpPr>
        <p:spPr>
          <a:xfrm>
            <a:off x="1465766" y="8933541"/>
            <a:ext cx="14244132" cy="964367"/>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a:lnSpc>
                <a:spcPct val="80000"/>
              </a:lnSpc>
              <a:defRPr sz="7000" cap="none" spc="-209"/>
            </a:pPr>
            <a:r>
              <a:rPr lang="ro-RO">
                <a:cs typeface="Arial"/>
              </a:rPr>
              <a:t>MUBI Platform Database Project</a:t>
            </a:r>
          </a:p>
        </p:txBody>
      </p:sp>
      <p:sp>
        <p:nvSpPr>
          <p:cNvPr id="456" name="The background is different"/>
          <p:cNvSpPr txBox="1"/>
          <p:nvPr/>
        </p:nvSpPr>
        <p:spPr>
          <a:xfrm>
            <a:off x="1273993" y="10352374"/>
            <a:ext cx="14246805" cy="351891"/>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t">
            <a:spAutoFit/>
          </a:bodyPr>
          <a:lstStyle/>
          <a:p>
            <a:endParaRPr lang="ro-RO">
              <a:cs typeface="Arial"/>
            </a:endParaRPr>
          </a:p>
        </p:txBody>
      </p:sp>
      <p:pic>
        <p:nvPicPr>
          <p:cNvPr id="458" name="Image" descr="Image"/>
          <p:cNvPicPr>
            <a:picLocks noChangeAspect="1"/>
          </p:cNvPicPr>
          <p:nvPr/>
        </p:nvPicPr>
        <p:blipFill>
          <a:blip r:embed="rId4"/>
          <a:stretch>
            <a:fillRect/>
          </a:stretch>
        </p:blipFill>
        <p:spPr>
          <a:xfrm>
            <a:off x="97607" y="13300558"/>
            <a:ext cx="428506" cy="320676"/>
          </a:xfrm>
          <a:prstGeom prst="rect">
            <a:avLst/>
          </a:prstGeom>
          <a:ln w="12700">
            <a:miter lim="400000"/>
          </a:ln>
        </p:spPr>
      </p:pic>
      <p:pic>
        <p:nvPicPr>
          <p:cNvPr id="2" name="Image" descr="Image">
            <a:extLst>
              <a:ext uri="{FF2B5EF4-FFF2-40B4-BE49-F238E27FC236}">
                <a16:creationId xmlns:a16="http://schemas.microsoft.com/office/drawing/2014/main" id="{6AFD0CAB-2208-4792-9505-D119250DBB9E}"/>
              </a:ext>
            </a:extLst>
          </p:cNvPr>
          <p:cNvPicPr>
            <a:picLocks noChangeAspect="1"/>
          </p:cNvPicPr>
          <p:nvPr/>
        </p:nvPicPr>
        <p:blipFill>
          <a:blip r:embed="rId5"/>
          <a:stretch>
            <a:fillRect/>
          </a:stretch>
        </p:blipFill>
        <p:spPr>
          <a:xfrm>
            <a:off x="20622665" y="765273"/>
            <a:ext cx="2716610" cy="914310"/>
          </a:xfrm>
          <a:prstGeom prst="rect">
            <a:avLst/>
          </a:prstGeom>
          <a:ln w="12700">
            <a:miter lim="400000"/>
          </a:ln>
        </p:spPr>
      </p:pic>
      <p:sp>
        <p:nvSpPr>
          <p:cNvPr id="4" name="SUB TITLE">
            <a:extLst>
              <a:ext uri="{FF2B5EF4-FFF2-40B4-BE49-F238E27FC236}">
                <a16:creationId xmlns:a16="http://schemas.microsoft.com/office/drawing/2014/main" id="{97AA48DC-8411-404C-B618-A9616DAF818F}"/>
              </a:ext>
            </a:extLst>
          </p:cNvPr>
          <p:cNvSpPr txBox="1"/>
          <p:nvPr/>
        </p:nvSpPr>
        <p:spPr>
          <a:xfrm>
            <a:off x="1471360" y="10175881"/>
            <a:ext cx="8699568" cy="351891"/>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lvl1pPr defTabSz="825500">
              <a:lnSpc>
                <a:spcPct val="90000"/>
              </a:lnSpc>
              <a:spcBef>
                <a:spcPts val="3200"/>
              </a:spcBef>
              <a:defRPr spc="197">
                <a:solidFill>
                  <a:srgbClr val="DE411B"/>
                </a:solidFill>
              </a:defRPr>
            </a:lvl1pPr>
          </a:lstStyle>
          <a:p>
            <a:r>
              <a:rPr lang="en-GB" cap="none" spc="180" err="1">
                <a:latin typeface="Arial"/>
                <a:cs typeface="Arial"/>
              </a:rPr>
              <a:t>Batalan</a:t>
            </a:r>
            <a:r>
              <a:rPr lang="en-GB" cap="none" spc="180">
                <a:latin typeface="Arial"/>
                <a:cs typeface="Arial"/>
              </a:rPr>
              <a:t> Vlad</a:t>
            </a:r>
          </a:p>
        </p:txBody>
      </p:sp>
      <p:sp>
        <p:nvSpPr>
          <p:cNvPr id="5" name="Text size 18 character spacing 11%">
            <a:extLst>
              <a:ext uri="{FF2B5EF4-FFF2-40B4-BE49-F238E27FC236}">
                <a16:creationId xmlns:a16="http://schemas.microsoft.com/office/drawing/2014/main" id="{E051C0F5-7416-4203-9B3C-B45E966677EC}"/>
              </a:ext>
            </a:extLst>
          </p:cNvPr>
          <p:cNvSpPr txBox="1"/>
          <p:nvPr/>
        </p:nvSpPr>
        <p:spPr>
          <a:xfrm>
            <a:off x="1475678" y="10523794"/>
            <a:ext cx="8736217" cy="44767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71437" tIns="71437" rIns="71437" bIns="71437" anchor="t">
            <a:spAutoFit/>
          </a:bodyPr>
          <a:lstStyle>
            <a:lvl1pPr defTabSz="821531">
              <a:lnSpc>
                <a:spcPct val="100000"/>
              </a:lnSpc>
              <a:spcBef>
                <a:spcPts val="2000"/>
              </a:spcBef>
              <a:defRPr sz="2000" b="0" cap="none" spc="0">
                <a:latin typeface="Helvetica Light"/>
                <a:ea typeface="Helvetica Light"/>
                <a:cs typeface="Helvetica Light"/>
                <a:sym typeface="Helvetica Light"/>
              </a:defRPr>
            </a:lvl1pPr>
          </a:lstStyle>
          <a:p>
            <a:r>
              <a:rPr lang="en-GB">
                <a:latin typeface="Arial"/>
                <a:cs typeface="Arial"/>
              </a:rPr>
              <a:t>Database Engineer Intern</a:t>
            </a:r>
            <a:endParaRPr lang="en-GB">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01928611"/>
      </p:ext>
    </p:extLst>
  </p:cSld>
  <p:clrMapOvr>
    <a:masterClrMapping/>
  </p:clrMapOvr>
  <mc:AlternateContent xmlns:mc="http://schemas.openxmlformats.org/markup-compatibility/2006" xmlns:p14="http://schemas.microsoft.com/office/powerpoint/2010/main">
    <mc:Choice Requires="p14">
      <p:transition spd="med" p14:dur="700">
        <p:push dir="u"/>
      </p:transition>
    </mc:Choice>
    <mc:Fallback xmlns="">
      <p:transition spd="med">
        <p:push dir="u"/>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a:extLst>
              <a:ext uri="{FF2B5EF4-FFF2-40B4-BE49-F238E27FC236}">
                <a16:creationId xmlns:a16="http://schemas.microsoft.com/office/drawing/2014/main" id="{FEB07523-0DF3-2B40-AE56-10920CA026BC}"/>
              </a:ext>
            </a:extLst>
          </p:cNvPr>
          <p:cNvSpPr txBox="1">
            <a:spLocks noGrp="1"/>
          </p:cNvSpPr>
          <p:nvPr>
            <p:ph type="sldNum" sz="quarter" idx="2"/>
          </p:nvPr>
        </p:nvSpPr>
        <p:spPr>
          <a:xfrm>
            <a:off x="23891648" y="13289446"/>
            <a:ext cx="381596" cy="384176"/>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lvl1pPr defTabSz="821531"/>
          </a:lstStyle>
          <a:p>
            <a:fld id="{86CB4B4D-7CA3-9044-876B-883B54F8677D}" type="slidenum">
              <a:rPr dirty="0"/>
              <a:t>10</a:t>
            </a:fld>
            <a:endParaRPr/>
          </a:p>
        </p:txBody>
      </p:sp>
      <p:sp>
        <p:nvSpPr>
          <p:cNvPr id="4" name="1">
            <a:extLst>
              <a:ext uri="{FF2B5EF4-FFF2-40B4-BE49-F238E27FC236}">
                <a16:creationId xmlns:a16="http://schemas.microsoft.com/office/drawing/2014/main" id="{F789A4A6-4F3B-439C-BBA4-902E81B363F6}"/>
              </a:ext>
            </a:extLst>
          </p:cNvPr>
          <p:cNvSpPr/>
          <p:nvPr/>
        </p:nvSpPr>
        <p:spPr>
          <a:xfrm>
            <a:off x="1134338" y="839341"/>
            <a:ext cx="646547" cy="663865"/>
          </a:xfrm>
          <a:prstGeom prst="rect">
            <a:avLst/>
          </a:prstGeom>
          <a:ln w="50800">
            <a:solidFill>
              <a:srgbClr val="000000"/>
            </a:solidFill>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nchor="ctr"/>
          <a:lstStyle>
            <a:lvl1pPr algn="ctr" defTabSz="825500">
              <a:lnSpc>
                <a:spcPct val="100000"/>
              </a:lnSpc>
              <a:defRPr sz="3200" cap="none" spc="0">
                <a:solidFill>
                  <a:srgbClr val="DE411B"/>
                </a:solidFill>
              </a:defRPr>
            </a:lvl1pPr>
          </a:lstStyle>
          <a:p>
            <a:r>
              <a:rPr lang="ro-RO" dirty="0">
                <a:cs typeface="Arial"/>
              </a:rPr>
              <a:t>3</a:t>
            </a:r>
          </a:p>
        </p:txBody>
      </p:sp>
      <p:sp>
        <p:nvSpPr>
          <p:cNvPr id="5" name="Additional chapter intro…">
            <a:extLst>
              <a:ext uri="{FF2B5EF4-FFF2-40B4-BE49-F238E27FC236}">
                <a16:creationId xmlns:a16="http://schemas.microsoft.com/office/drawing/2014/main" id="{88336578-E05F-4954-9716-5F381C8DF5A2}"/>
              </a:ext>
            </a:extLst>
          </p:cNvPr>
          <p:cNvSpPr txBox="1"/>
          <p:nvPr/>
        </p:nvSpPr>
        <p:spPr>
          <a:xfrm>
            <a:off x="2172244" y="1041739"/>
            <a:ext cx="14244132" cy="447302"/>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a:lnSpc>
                <a:spcPct val="80000"/>
              </a:lnSpc>
              <a:defRPr sz="7000" cap="none" spc="-209">
                <a:solidFill>
                  <a:srgbClr val="000000"/>
                </a:solidFill>
              </a:defRPr>
            </a:pPr>
            <a:r>
              <a:rPr lang="ro-RO" sz="2800" b="0">
                <a:cs typeface="Arial"/>
              </a:rPr>
              <a:t>The normalized structure of the tables</a:t>
            </a:r>
            <a:endParaRPr lang="ro-RO"/>
          </a:p>
        </p:txBody>
      </p:sp>
      <p:pic>
        <p:nvPicPr>
          <p:cNvPr id="13" name="Image" descr="Image">
            <a:extLst>
              <a:ext uri="{FF2B5EF4-FFF2-40B4-BE49-F238E27FC236}">
                <a16:creationId xmlns:a16="http://schemas.microsoft.com/office/drawing/2014/main" id="{D0E3BEB0-B19B-448C-B6EE-43A1A37E0660}"/>
              </a:ext>
            </a:extLst>
          </p:cNvPr>
          <p:cNvPicPr>
            <a:picLocks noChangeAspect="1"/>
          </p:cNvPicPr>
          <p:nvPr/>
        </p:nvPicPr>
        <p:blipFill>
          <a:blip r:embed="rId3"/>
          <a:stretch>
            <a:fillRect/>
          </a:stretch>
        </p:blipFill>
        <p:spPr>
          <a:xfrm>
            <a:off x="21095564" y="368746"/>
            <a:ext cx="2733432" cy="898426"/>
          </a:xfrm>
          <a:prstGeom prst="rect">
            <a:avLst/>
          </a:prstGeom>
          <a:ln w="12700">
            <a:miter lim="400000"/>
          </a:ln>
        </p:spPr>
      </p:pic>
      <p:pic>
        <p:nvPicPr>
          <p:cNvPr id="3" name="Imagine 6">
            <a:extLst>
              <a:ext uri="{FF2B5EF4-FFF2-40B4-BE49-F238E27FC236}">
                <a16:creationId xmlns:a16="http://schemas.microsoft.com/office/drawing/2014/main" id="{835C3B47-3868-4790-B2BE-D45D7D3BB587}"/>
              </a:ext>
            </a:extLst>
          </p:cNvPr>
          <p:cNvPicPr>
            <a:picLocks noChangeAspect="1"/>
          </p:cNvPicPr>
          <p:nvPr/>
        </p:nvPicPr>
        <p:blipFill>
          <a:blip r:embed="rId4"/>
          <a:stretch>
            <a:fillRect/>
          </a:stretch>
        </p:blipFill>
        <p:spPr>
          <a:xfrm>
            <a:off x="13062436" y="4604501"/>
            <a:ext cx="10339820" cy="7445086"/>
          </a:xfrm>
          <a:prstGeom prst="rect">
            <a:avLst/>
          </a:prstGeom>
        </p:spPr>
      </p:pic>
      <p:pic>
        <p:nvPicPr>
          <p:cNvPr id="7" name="Imagine 10" descr="O imagine care conține masă&#10;&#10;Descriere generată automat">
            <a:extLst>
              <a:ext uri="{FF2B5EF4-FFF2-40B4-BE49-F238E27FC236}">
                <a16:creationId xmlns:a16="http://schemas.microsoft.com/office/drawing/2014/main" id="{76F953FF-EC86-4435-A3AF-99373260AF05}"/>
              </a:ext>
            </a:extLst>
          </p:cNvPr>
          <p:cNvPicPr>
            <a:picLocks noChangeAspect="1"/>
          </p:cNvPicPr>
          <p:nvPr/>
        </p:nvPicPr>
        <p:blipFill>
          <a:blip r:embed="rId5"/>
          <a:stretch>
            <a:fillRect/>
          </a:stretch>
        </p:blipFill>
        <p:spPr>
          <a:xfrm>
            <a:off x="1045573" y="4890774"/>
            <a:ext cx="7817427" cy="7577710"/>
          </a:xfrm>
          <a:prstGeom prst="rect">
            <a:avLst/>
          </a:prstGeom>
        </p:spPr>
      </p:pic>
      <p:sp>
        <p:nvSpPr>
          <p:cNvPr id="11" name="Săgeată: dreapta 10">
            <a:extLst>
              <a:ext uri="{FF2B5EF4-FFF2-40B4-BE49-F238E27FC236}">
                <a16:creationId xmlns:a16="http://schemas.microsoft.com/office/drawing/2014/main" id="{B6D54C55-5E76-4662-9BC2-6D9E1C76B36B}"/>
              </a:ext>
            </a:extLst>
          </p:cNvPr>
          <p:cNvSpPr/>
          <p:nvPr/>
        </p:nvSpPr>
        <p:spPr>
          <a:xfrm>
            <a:off x="10531077" y="8304337"/>
            <a:ext cx="1619180" cy="779040"/>
          </a:xfrm>
          <a:prstGeom prst="rightArrow">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ro-RO" sz="3200" b="1" i="0" u="none" strike="noStrike" cap="none" spc="0" normalizeH="0" baseline="0">
              <a:ln>
                <a:noFill/>
              </a:ln>
              <a:solidFill>
                <a:srgbClr val="FFFFFF"/>
              </a:solidFill>
              <a:effectLst/>
              <a:uFillTx/>
              <a:latin typeface="+mn-lt"/>
              <a:ea typeface="+mn-ea"/>
              <a:cs typeface="+mn-cs"/>
              <a:sym typeface="Helvetica"/>
            </a:endParaRPr>
          </a:p>
        </p:txBody>
      </p:sp>
      <p:sp>
        <p:nvSpPr>
          <p:cNvPr id="12" name="Title Goes Here">
            <a:extLst>
              <a:ext uri="{FF2B5EF4-FFF2-40B4-BE49-F238E27FC236}">
                <a16:creationId xmlns:a16="http://schemas.microsoft.com/office/drawing/2014/main" id="{4DB961B0-98A6-4F47-A288-C3F00A362C52}"/>
              </a:ext>
            </a:extLst>
          </p:cNvPr>
          <p:cNvSpPr txBox="1"/>
          <p:nvPr/>
        </p:nvSpPr>
        <p:spPr>
          <a:xfrm>
            <a:off x="1735273" y="3406978"/>
            <a:ext cx="7558165" cy="59503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a:lnSpc>
                <a:spcPct val="80000"/>
              </a:lnSpc>
              <a:defRPr sz="5000" cap="none" spc="-150">
                <a:solidFill>
                  <a:srgbClr val="1D1D1D"/>
                </a:solidFill>
              </a:defRPr>
            </a:lvl1pPr>
          </a:lstStyle>
          <a:p>
            <a:r>
              <a:rPr lang="ro-RO" sz="4000">
                <a:cs typeface="Arial"/>
              </a:rPr>
              <a:t>The raw Dataset</a:t>
            </a:r>
            <a:endParaRPr lang="ro-RO"/>
          </a:p>
        </p:txBody>
      </p:sp>
      <p:sp>
        <p:nvSpPr>
          <p:cNvPr id="15" name="Title Goes Here">
            <a:extLst>
              <a:ext uri="{FF2B5EF4-FFF2-40B4-BE49-F238E27FC236}">
                <a16:creationId xmlns:a16="http://schemas.microsoft.com/office/drawing/2014/main" id="{D5AE00E0-676C-4D49-ACF6-EE6722663F7E}"/>
              </a:ext>
            </a:extLst>
          </p:cNvPr>
          <p:cNvSpPr txBox="1"/>
          <p:nvPr/>
        </p:nvSpPr>
        <p:spPr>
          <a:xfrm>
            <a:off x="13070693" y="3404298"/>
            <a:ext cx="10346392" cy="59503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a:lnSpc>
                <a:spcPct val="80000"/>
              </a:lnSpc>
              <a:defRPr sz="5000" cap="none" spc="-150">
                <a:solidFill>
                  <a:srgbClr val="1D1D1D"/>
                </a:solidFill>
              </a:defRPr>
            </a:lvl1pPr>
          </a:lstStyle>
          <a:p>
            <a:r>
              <a:rPr lang="ro-RO" sz="4000">
                <a:cs typeface="Arial"/>
              </a:rPr>
              <a:t>The normalized Dataset</a:t>
            </a:r>
          </a:p>
        </p:txBody>
      </p:sp>
    </p:spTree>
    <p:extLst>
      <p:ext uri="{BB962C8B-B14F-4D97-AF65-F5344CB8AC3E}">
        <p14:creationId xmlns:p14="http://schemas.microsoft.com/office/powerpoint/2010/main" val="308800893"/>
      </p:ext>
    </p:extLst>
  </p:cSld>
  <p:clrMapOvr>
    <a:masterClrMapping/>
  </p:clrMapOvr>
  <mc:AlternateContent xmlns:mc="http://schemas.openxmlformats.org/markup-compatibility/2006" xmlns:p14="http://schemas.microsoft.com/office/powerpoint/2010/main">
    <mc:Choice Requires="p14">
      <p:transition spd="med" p14:dur="700">
        <p:push dir="u"/>
      </p:transition>
    </mc:Choice>
    <mc:Fallback xmlns="">
      <p:transition spd="med">
        <p:push dir="u"/>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descr="Image">
            <a:extLst>
              <a:ext uri="{FF2B5EF4-FFF2-40B4-BE49-F238E27FC236}">
                <a16:creationId xmlns:a16="http://schemas.microsoft.com/office/drawing/2014/main" id="{73DECA95-5699-42FC-A1B6-8A7C3A970190}"/>
              </a:ext>
            </a:extLst>
          </p:cNvPr>
          <p:cNvPicPr>
            <a:picLocks noChangeAspect="1"/>
          </p:cNvPicPr>
          <p:nvPr/>
        </p:nvPicPr>
        <p:blipFill>
          <a:blip r:embed="rId3">
            <a:alphaModFix amt="80000"/>
          </a:blip>
          <a:stretch>
            <a:fillRect/>
          </a:stretch>
        </p:blipFill>
        <p:spPr>
          <a:xfrm>
            <a:off x="0" y="0"/>
            <a:ext cx="24384000" cy="13716000"/>
          </a:xfrm>
          <a:prstGeom prst="rect">
            <a:avLst/>
          </a:prstGeom>
          <a:ln w="12700">
            <a:miter lim="400000"/>
          </a:ln>
        </p:spPr>
      </p:pic>
      <p:sp>
        <p:nvSpPr>
          <p:cNvPr id="553" name="1"/>
          <p:cNvSpPr/>
          <p:nvPr/>
        </p:nvSpPr>
        <p:spPr>
          <a:xfrm>
            <a:off x="3149600" y="6715165"/>
            <a:ext cx="1270000" cy="1270001"/>
          </a:xfrm>
          <a:prstGeom prst="rect">
            <a:avLst/>
          </a:prstGeom>
          <a:ln w="50800">
            <a:solidFill>
              <a:srgbClr val="000000"/>
            </a:solidFill>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nchor="ctr"/>
          <a:lstStyle>
            <a:lvl1pPr algn="ctr" defTabSz="825500">
              <a:lnSpc>
                <a:spcPct val="100000"/>
              </a:lnSpc>
              <a:defRPr sz="3200" cap="none" spc="0">
                <a:solidFill>
                  <a:srgbClr val="DE411B"/>
                </a:solidFill>
              </a:defRPr>
            </a:lvl1pPr>
          </a:lstStyle>
          <a:p>
            <a:r>
              <a:rPr lang="ro-RO" dirty="0">
                <a:cs typeface="Arial"/>
              </a:rPr>
              <a:t>4</a:t>
            </a:r>
          </a:p>
        </p:txBody>
      </p:sp>
      <p:sp>
        <p:nvSpPr>
          <p:cNvPr id="554" name="Additional chapter intro…"/>
          <p:cNvSpPr txBox="1"/>
          <p:nvPr/>
        </p:nvSpPr>
        <p:spPr>
          <a:xfrm>
            <a:off x="3016570" y="9726175"/>
            <a:ext cx="14244132" cy="964367"/>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a:lnSpc>
                <a:spcPct val="80000"/>
              </a:lnSpc>
              <a:defRPr sz="7000" cap="none" spc="-209">
                <a:solidFill>
                  <a:srgbClr val="000000"/>
                </a:solidFill>
              </a:defRPr>
            </a:pPr>
            <a:r>
              <a:rPr lang="ro-RO">
                <a:cs typeface="Arial"/>
              </a:rPr>
              <a:t>Choosing a good ETL tool</a:t>
            </a:r>
            <a:endParaRPr lang="ro-RO"/>
          </a:p>
        </p:txBody>
      </p:sp>
      <p:pic>
        <p:nvPicPr>
          <p:cNvPr id="557" name="Image" descr="Image"/>
          <p:cNvPicPr>
            <a:picLocks noChangeAspect="1"/>
          </p:cNvPicPr>
          <p:nvPr/>
        </p:nvPicPr>
        <p:blipFill>
          <a:blip r:embed="rId4">
            <a:alphaModFix amt="50000"/>
          </a:blip>
          <a:stretch>
            <a:fillRect/>
          </a:stretch>
        </p:blipFill>
        <p:spPr>
          <a:xfrm>
            <a:off x="97607" y="13300558"/>
            <a:ext cx="428506" cy="320676"/>
          </a:xfrm>
          <a:prstGeom prst="rect">
            <a:avLst/>
          </a:prstGeom>
          <a:ln w="12700">
            <a:miter lim="400000"/>
          </a:ln>
        </p:spPr>
      </p:pic>
      <p:pic>
        <p:nvPicPr>
          <p:cNvPr id="2" name="Image" descr="Image">
            <a:extLst>
              <a:ext uri="{FF2B5EF4-FFF2-40B4-BE49-F238E27FC236}">
                <a16:creationId xmlns:a16="http://schemas.microsoft.com/office/drawing/2014/main" id="{2021B2C4-33CD-471D-8F38-E9BD4D421AA8}"/>
              </a:ext>
            </a:extLst>
          </p:cNvPr>
          <p:cNvPicPr>
            <a:picLocks noChangeAspect="1"/>
          </p:cNvPicPr>
          <p:nvPr/>
        </p:nvPicPr>
        <p:blipFill>
          <a:blip r:embed="rId5"/>
          <a:stretch>
            <a:fillRect/>
          </a:stretch>
        </p:blipFill>
        <p:spPr>
          <a:xfrm>
            <a:off x="21095564" y="368746"/>
            <a:ext cx="2733432" cy="898426"/>
          </a:xfrm>
          <a:prstGeom prst="rect">
            <a:avLst/>
          </a:prstGeom>
          <a:ln w="12700">
            <a:miter lim="400000"/>
          </a:ln>
        </p:spPr>
      </p:pic>
      <p:sp>
        <p:nvSpPr>
          <p:cNvPr id="4" name="The background is different">
            <a:extLst>
              <a:ext uri="{FF2B5EF4-FFF2-40B4-BE49-F238E27FC236}">
                <a16:creationId xmlns:a16="http://schemas.microsoft.com/office/drawing/2014/main" id="{39EABF23-AA42-4C4E-AAA3-7BBD1EAFE357}"/>
              </a:ext>
            </a:extLst>
          </p:cNvPr>
          <p:cNvSpPr txBox="1"/>
          <p:nvPr/>
        </p:nvSpPr>
        <p:spPr>
          <a:xfrm>
            <a:off x="3014340" y="8629258"/>
            <a:ext cx="14246805" cy="3518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t">
            <a:spAutoFit/>
          </a:bodyPr>
          <a:lstStyle>
            <a:lvl1pPr>
              <a:defRPr>
                <a:solidFill>
                  <a:srgbClr val="000000"/>
                </a:solidFill>
              </a:defRPr>
            </a:lvl1pPr>
          </a:lstStyle>
          <a:p>
            <a:r>
              <a:rPr lang="ro-RO">
                <a:cs typeface="Arial"/>
              </a:rPr>
              <a:t>MUBI </a:t>
            </a:r>
            <a:r>
              <a:rPr lang="ro-RO" err="1">
                <a:cs typeface="Arial"/>
              </a:rPr>
              <a:t>Platform</a:t>
            </a:r>
          </a:p>
        </p:txBody>
      </p:sp>
    </p:spTree>
    <p:extLst>
      <p:ext uri="{BB962C8B-B14F-4D97-AF65-F5344CB8AC3E}">
        <p14:creationId xmlns:p14="http://schemas.microsoft.com/office/powerpoint/2010/main" val="1484396455"/>
      </p:ext>
    </p:extLst>
  </p:cSld>
  <p:clrMapOvr>
    <a:masterClrMapping/>
  </p:clrMapOvr>
  <mc:AlternateContent xmlns:mc="http://schemas.openxmlformats.org/markup-compatibility/2006" xmlns:p14="http://schemas.microsoft.com/office/powerpoint/2010/main">
    <mc:Choice Requires="p14">
      <p:transition spd="med" p14:dur="700">
        <p:push dir="u"/>
      </p:transition>
    </mc:Choice>
    <mc:Fallback xmlns="">
      <p:transition spd="med">
        <p:push dir="u"/>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9" name="What is simply dummy text of the printing and typesetting industry has been the industry's standard dummy text ever since the 1500s when an unknown printer took a galley of type and scrambled it to make a type specimen book it has. Also, people love to h"/>
          <p:cNvSpPr txBox="1"/>
          <p:nvPr/>
        </p:nvSpPr>
        <p:spPr>
          <a:xfrm>
            <a:off x="1733202" y="4404355"/>
            <a:ext cx="13178069" cy="65197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t">
            <a:spAutoFit/>
          </a:bodyPr>
          <a:lstStyle/>
          <a:p>
            <a:pPr defTabSz="821531">
              <a:lnSpc>
                <a:spcPct val="100000"/>
              </a:lnSpc>
              <a:spcBef>
                <a:spcPts val="1500"/>
              </a:spcBef>
              <a:defRPr sz="2000" b="0" cap="none" spc="0">
                <a:solidFill>
                  <a:srgbClr val="5E5E5E"/>
                </a:solidFill>
                <a:latin typeface="Helvetica Light"/>
                <a:ea typeface="Helvetica Light"/>
                <a:cs typeface="Helvetica Light"/>
                <a:sym typeface="Helvetica Light"/>
              </a:defRPr>
            </a:pPr>
            <a:r>
              <a:rPr lang="en-US" sz="2800">
                <a:latin typeface="Arial"/>
                <a:ea typeface="+mn-lt"/>
                <a:cs typeface="+mn-lt"/>
              </a:rPr>
              <a:t>Restrictions:</a:t>
            </a:r>
          </a:p>
          <a:p>
            <a:pPr marL="457200" indent="-457200" defTabSz="821531">
              <a:lnSpc>
                <a:spcPct val="100000"/>
              </a:lnSpc>
              <a:spcBef>
                <a:spcPts val="1500"/>
              </a:spcBef>
              <a:buFont typeface="Arial"/>
              <a:buChar char="•"/>
              <a:defRPr sz="2000" b="0" cap="none" spc="0">
                <a:solidFill>
                  <a:srgbClr val="5E5E5E"/>
                </a:solidFill>
                <a:latin typeface="Helvetica Light"/>
                <a:ea typeface="Helvetica Light"/>
                <a:cs typeface="Helvetica Light"/>
                <a:sym typeface="Helvetica Light"/>
              </a:defRPr>
            </a:pPr>
            <a:r>
              <a:rPr lang="en-US" sz="2800" b="0" cap="none" spc="0">
                <a:latin typeface="Arial"/>
                <a:ea typeface="+mn-lt"/>
                <a:cs typeface="+mn-lt"/>
              </a:rPr>
              <a:t>The "ratings" table contains a considerable volume of data which processing is time consuming.</a:t>
            </a:r>
          </a:p>
          <a:p>
            <a:pPr marL="457200" lvl="1" defTabSz="821531">
              <a:lnSpc>
                <a:spcPct val="100000"/>
              </a:lnSpc>
              <a:spcBef>
                <a:spcPts val="1500"/>
              </a:spcBef>
              <a:buFont typeface="Arial"/>
              <a:buChar char="•"/>
              <a:defRPr sz="2000" b="0" cap="none" spc="0">
                <a:solidFill>
                  <a:srgbClr val="5E5E5E"/>
                </a:solidFill>
                <a:latin typeface="Helvetica Light"/>
                <a:ea typeface="Helvetica Light"/>
                <a:cs typeface="Helvetica Light"/>
                <a:sym typeface="Helvetica Light"/>
              </a:defRPr>
            </a:pPr>
            <a:r>
              <a:rPr lang="en-US" sz="2400">
                <a:latin typeface="Arial"/>
                <a:cs typeface="Arial"/>
              </a:rPr>
              <a:t>The query execution performance (for example: joins between tables) is a characteristic that must be taken into consideration.</a:t>
            </a:r>
          </a:p>
          <a:p>
            <a:pPr marL="457200" lvl="1" defTabSz="821531">
              <a:lnSpc>
                <a:spcPct val="100000"/>
              </a:lnSpc>
              <a:spcBef>
                <a:spcPts val="1500"/>
              </a:spcBef>
              <a:buFont typeface="Arial"/>
              <a:buChar char="•"/>
              <a:defRPr sz="2000" b="0" cap="none" spc="0">
                <a:solidFill>
                  <a:srgbClr val="5E5E5E"/>
                </a:solidFill>
                <a:latin typeface="Helvetica Light"/>
                <a:ea typeface="Helvetica Light"/>
                <a:cs typeface="Helvetica Light"/>
                <a:sym typeface="Helvetica Light"/>
              </a:defRPr>
            </a:pPr>
            <a:endParaRPr lang="en-US" sz="2800" dirty="0">
              <a:latin typeface="Arial"/>
              <a:cs typeface="Arial"/>
            </a:endParaRPr>
          </a:p>
          <a:p>
            <a:pPr marL="457200" indent="-457200" defTabSz="821531">
              <a:lnSpc>
                <a:spcPct val="100000"/>
              </a:lnSpc>
              <a:spcBef>
                <a:spcPts val="1500"/>
              </a:spcBef>
              <a:buFont typeface="Arial"/>
              <a:buChar char="•"/>
              <a:defRPr sz="2000" b="0" cap="none" spc="0">
                <a:solidFill>
                  <a:srgbClr val="5E5E5E"/>
                </a:solidFill>
                <a:latin typeface="Helvetica Light"/>
                <a:ea typeface="Helvetica Light"/>
                <a:cs typeface="Helvetica Light"/>
                <a:sym typeface="Helvetica Light"/>
              </a:defRPr>
            </a:pPr>
            <a:r>
              <a:rPr lang="en-US" sz="2800">
                <a:latin typeface="Arial"/>
                <a:cs typeface="Arial"/>
              </a:rPr>
              <a:t>The chosen tool must support different source types.</a:t>
            </a:r>
            <a:endParaRPr lang="en-US" sz="2000">
              <a:latin typeface="Helvetica Light"/>
              <a:cs typeface="Arial"/>
            </a:endParaRPr>
          </a:p>
          <a:p>
            <a:pPr marL="457200" lvl="1" defTabSz="821531">
              <a:lnSpc>
                <a:spcPct val="100000"/>
              </a:lnSpc>
              <a:spcBef>
                <a:spcPts val="1500"/>
              </a:spcBef>
              <a:buFont typeface="Arial"/>
              <a:buChar char="•"/>
              <a:defRPr sz="2000" b="0" cap="none" spc="0">
                <a:solidFill>
                  <a:srgbClr val="5E5E5E"/>
                </a:solidFill>
                <a:latin typeface="Helvetica Light"/>
                <a:ea typeface="Helvetica Light"/>
                <a:cs typeface="Helvetica Light"/>
                <a:sym typeface="Helvetica Light"/>
              </a:defRPr>
            </a:pPr>
            <a:r>
              <a:rPr lang="en-US" sz="2400">
                <a:latin typeface="Arial"/>
                <a:cs typeface="Arial"/>
              </a:rPr>
              <a:t>In our case: PostrgreSQL database and .csv files.</a:t>
            </a:r>
            <a:endParaRPr lang="en-US"/>
          </a:p>
          <a:p>
            <a:pPr marL="346075" indent="-346075" defTabSz="821531">
              <a:lnSpc>
                <a:spcPct val="100000"/>
              </a:lnSpc>
              <a:spcBef>
                <a:spcPts val="1500"/>
              </a:spcBef>
              <a:buAutoNum type="arabicPeriod"/>
              <a:defRPr sz="2000" b="0" cap="none" spc="0">
                <a:solidFill>
                  <a:srgbClr val="5E5E5E"/>
                </a:solidFill>
                <a:latin typeface="Helvetica Light"/>
                <a:ea typeface="Helvetica Light"/>
                <a:cs typeface="Helvetica Light"/>
                <a:sym typeface="Helvetica Light"/>
              </a:defRPr>
            </a:pPr>
            <a:endParaRPr lang="en-US">
              <a:latin typeface="Arial"/>
              <a:cs typeface="Arial"/>
            </a:endParaRP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endParaRPr lang="ro-RO">
              <a:cs typeface="Arial"/>
            </a:endParaRP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br>
              <a:rPr lang="en-US" dirty="0"/>
            </a:br>
            <a:endParaRPr lang="en-US"/>
          </a:p>
        </p:txBody>
      </p:sp>
      <p:sp>
        <p:nvSpPr>
          <p:cNvPr id="800" name="Title Goes Here"/>
          <p:cNvSpPr txBox="1"/>
          <p:nvPr/>
        </p:nvSpPr>
        <p:spPr>
          <a:xfrm>
            <a:off x="1735273" y="3406978"/>
            <a:ext cx="13740755" cy="59503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80000"/>
              </a:lnSpc>
              <a:defRPr sz="5000" cap="none" spc="-150">
                <a:solidFill>
                  <a:srgbClr val="1D1D1D"/>
                </a:solidFill>
              </a:defRPr>
            </a:lvl1pPr>
          </a:lstStyle>
          <a:p>
            <a:r>
              <a:rPr lang="ro-RO" sz="4000" err="1">
                <a:cs typeface="Arial"/>
              </a:rPr>
              <a:t>Talend</a:t>
            </a:r>
            <a:r>
              <a:rPr lang="ro-RO" sz="4000">
                <a:cs typeface="Arial"/>
              </a:rPr>
              <a:t> – the fittest ETL tool</a:t>
            </a:r>
          </a:p>
        </p:txBody>
      </p:sp>
      <p:sp>
        <p:nvSpPr>
          <p:cNvPr id="6" name="Slide Number">
            <a:extLst>
              <a:ext uri="{FF2B5EF4-FFF2-40B4-BE49-F238E27FC236}">
                <a16:creationId xmlns:a16="http://schemas.microsoft.com/office/drawing/2014/main" id="{FEB07523-0DF3-2B40-AE56-10920CA026BC}"/>
              </a:ext>
            </a:extLst>
          </p:cNvPr>
          <p:cNvSpPr txBox="1">
            <a:spLocks noGrp="1"/>
          </p:cNvSpPr>
          <p:nvPr>
            <p:ph type="sldNum" sz="quarter" idx="2"/>
          </p:nvPr>
        </p:nvSpPr>
        <p:spPr>
          <a:xfrm>
            <a:off x="23891648" y="13289446"/>
            <a:ext cx="381596" cy="38417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lvl1pPr defTabSz="821531"/>
          </a:lstStyle>
          <a:p>
            <a:fld id="{86CB4B4D-7CA3-9044-876B-883B54F8677D}" type="slidenum">
              <a:rPr dirty="0"/>
              <a:t>12</a:t>
            </a:fld>
            <a:endParaRPr/>
          </a:p>
        </p:txBody>
      </p:sp>
      <p:sp>
        <p:nvSpPr>
          <p:cNvPr id="4" name="1">
            <a:extLst>
              <a:ext uri="{FF2B5EF4-FFF2-40B4-BE49-F238E27FC236}">
                <a16:creationId xmlns:a16="http://schemas.microsoft.com/office/drawing/2014/main" id="{F789A4A6-4F3B-439C-BBA4-902E81B363F6}"/>
              </a:ext>
            </a:extLst>
          </p:cNvPr>
          <p:cNvSpPr/>
          <p:nvPr/>
        </p:nvSpPr>
        <p:spPr>
          <a:xfrm>
            <a:off x="1134338" y="839341"/>
            <a:ext cx="646547" cy="663865"/>
          </a:xfrm>
          <a:prstGeom prst="rect">
            <a:avLst/>
          </a:prstGeom>
          <a:ln w="50800">
            <a:solidFill>
              <a:srgbClr val="000000"/>
            </a:solidFill>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chor="ctr"/>
          <a:lstStyle>
            <a:lvl1pPr algn="ctr" defTabSz="825500">
              <a:lnSpc>
                <a:spcPct val="100000"/>
              </a:lnSpc>
              <a:defRPr sz="3200" cap="none" spc="0">
                <a:solidFill>
                  <a:srgbClr val="DE411B"/>
                </a:solidFill>
              </a:defRPr>
            </a:lvl1pPr>
          </a:lstStyle>
          <a:p>
            <a:r>
              <a:rPr lang="ro-RO" dirty="0"/>
              <a:t>4</a:t>
            </a:r>
            <a:endParaRPr lang="ro-RO" dirty="0">
              <a:cs typeface="Arial"/>
            </a:endParaRPr>
          </a:p>
        </p:txBody>
      </p:sp>
      <p:sp>
        <p:nvSpPr>
          <p:cNvPr id="5" name="Additional chapter intro…">
            <a:extLst>
              <a:ext uri="{FF2B5EF4-FFF2-40B4-BE49-F238E27FC236}">
                <a16:creationId xmlns:a16="http://schemas.microsoft.com/office/drawing/2014/main" id="{88336578-E05F-4954-9716-5F381C8DF5A2}"/>
              </a:ext>
            </a:extLst>
          </p:cNvPr>
          <p:cNvSpPr txBox="1"/>
          <p:nvPr/>
        </p:nvSpPr>
        <p:spPr>
          <a:xfrm>
            <a:off x="2172244" y="1041739"/>
            <a:ext cx="14244132" cy="447302"/>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p>
            <a:pPr>
              <a:lnSpc>
                <a:spcPct val="80000"/>
              </a:lnSpc>
              <a:defRPr sz="7000" cap="none" spc="-209">
                <a:solidFill>
                  <a:srgbClr val="000000"/>
                </a:solidFill>
              </a:defRPr>
            </a:pPr>
            <a:r>
              <a:rPr lang="ro-RO" sz="2800" b="0">
                <a:cs typeface="Arial"/>
              </a:rPr>
              <a:t>Choosing a good ETL tool</a:t>
            </a:r>
            <a:endParaRPr lang="ro-RO"/>
          </a:p>
        </p:txBody>
      </p:sp>
      <p:pic>
        <p:nvPicPr>
          <p:cNvPr id="13" name="Image" descr="Image">
            <a:extLst>
              <a:ext uri="{FF2B5EF4-FFF2-40B4-BE49-F238E27FC236}">
                <a16:creationId xmlns:a16="http://schemas.microsoft.com/office/drawing/2014/main" id="{D0E3BEB0-B19B-448C-B6EE-43A1A37E0660}"/>
              </a:ext>
            </a:extLst>
          </p:cNvPr>
          <p:cNvPicPr>
            <a:picLocks noChangeAspect="1"/>
          </p:cNvPicPr>
          <p:nvPr/>
        </p:nvPicPr>
        <p:blipFill>
          <a:blip r:embed="rId3"/>
          <a:stretch>
            <a:fillRect/>
          </a:stretch>
        </p:blipFill>
        <p:spPr>
          <a:xfrm>
            <a:off x="21095564" y="368746"/>
            <a:ext cx="2733432" cy="898426"/>
          </a:xfrm>
          <a:prstGeom prst="rect">
            <a:avLst/>
          </a:prstGeom>
          <a:ln w="12700">
            <a:miter lim="400000"/>
          </a:ln>
        </p:spPr>
      </p:pic>
      <p:pic>
        <p:nvPicPr>
          <p:cNvPr id="2" name="Imagine 2">
            <a:extLst>
              <a:ext uri="{FF2B5EF4-FFF2-40B4-BE49-F238E27FC236}">
                <a16:creationId xmlns:a16="http://schemas.microsoft.com/office/drawing/2014/main" id="{A8A70D34-B12F-4EF5-A0F2-7F959682235E}"/>
              </a:ext>
            </a:extLst>
          </p:cNvPr>
          <p:cNvPicPr>
            <a:picLocks noChangeAspect="1"/>
          </p:cNvPicPr>
          <p:nvPr/>
        </p:nvPicPr>
        <p:blipFill>
          <a:blip r:embed="rId4"/>
          <a:stretch>
            <a:fillRect/>
          </a:stretch>
        </p:blipFill>
        <p:spPr>
          <a:xfrm>
            <a:off x="16932699" y="5328293"/>
            <a:ext cx="6102927" cy="1512786"/>
          </a:xfrm>
          <a:prstGeom prst="rect">
            <a:avLst/>
          </a:prstGeom>
        </p:spPr>
      </p:pic>
    </p:spTree>
    <p:extLst>
      <p:ext uri="{BB962C8B-B14F-4D97-AF65-F5344CB8AC3E}">
        <p14:creationId xmlns:p14="http://schemas.microsoft.com/office/powerpoint/2010/main" val="1878497981"/>
      </p:ext>
    </p:extLst>
  </p:cSld>
  <p:clrMapOvr>
    <a:masterClrMapping/>
  </p:clrMapOvr>
  <mc:AlternateContent xmlns:mc="http://schemas.openxmlformats.org/markup-compatibility/2006" xmlns:p14="http://schemas.microsoft.com/office/powerpoint/2010/main">
    <mc:Choice Requires="p14">
      <p:transition spd="med" p14:dur="700">
        <p:push dir="u"/>
      </p:transition>
    </mc:Choice>
    <mc:Fallback xmlns="">
      <p:transition spd="med">
        <p:push dir="u"/>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descr="Image">
            <a:extLst>
              <a:ext uri="{FF2B5EF4-FFF2-40B4-BE49-F238E27FC236}">
                <a16:creationId xmlns:a16="http://schemas.microsoft.com/office/drawing/2014/main" id="{F8954A34-8D47-4BA0-B0EB-BCC97DD7E9B4}"/>
              </a:ext>
            </a:extLst>
          </p:cNvPr>
          <p:cNvPicPr>
            <a:picLocks noChangeAspect="1"/>
          </p:cNvPicPr>
          <p:nvPr/>
        </p:nvPicPr>
        <p:blipFill>
          <a:blip r:embed="rId3">
            <a:alphaModFix amt="70000"/>
          </a:blip>
          <a:stretch>
            <a:fillRect/>
          </a:stretch>
        </p:blipFill>
        <p:spPr>
          <a:xfrm>
            <a:off x="0" y="0"/>
            <a:ext cx="24384000" cy="13716000"/>
          </a:xfrm>
          <a:prstGeom prst="rect">
            <a:avLst/>
          </a:prstGeom>
          <a:ln w="12700">
            <a:miter lim="400000"/>
          </a:ln>
        </p:spPr>
      </p:pic>
      <p:sp>
        <p:nvSpPr>
          <p:cNvPr id="553" name="1"/>
          <p:cNvSpPr/>
          <p:nvPr/>
        </p:nvSpPr>
        <p:spPr>
          <a:xfrm>
            <a:off x="3149600" y="6715165"/>
            <a:ext cx="1270000" cy="1270001"/>
          </a:xfrm>
          <a:prstGeom prst="rect">
            <a:avLst/>
          </a:prstGeom>
          <a:ln w="50800">
            <a:solidFill>
              <a:srgbClr val="000000"/>
            </a:solidFill>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chor="ctr"/>
          <a:lstStyle>
            <a:lvl1pPr algn="ctr" defTabSz="825500">
              <a:lnSpc>
                <a:spcPct val="100000"/>
              </a:lnSpc>
              <a:defRPr sz="3200" cap="none" spc="0">
                <a:solidFill>
                  <a:srgbClr val="DE411B"/>
                </a:solidFill>
              </a:defRPr>
            </a:lvl1pPr>
          </a:lstStyle>
          <a:p>
            <a:r>
              <a:rPr lang="ro-RO" dirty="0">
                <a:cs typeface="Arial"/>
              </a:rPr>
              <a:t>5</a:t>
            </a:r>
          </a:p>
        </p:txBody>
      </p:sp>
      <p:sp>
        <p:nvSpPr>
          <p:cNvPr id="554" name="Additional chapter intro…"/>
          <p:cNvSpPr txBox="1"/>
          <p:nvPr/>
        </p:nvSpPr>
        <p:spPr>
          <a:xfrm>
            <a:off x="3016570" y="9726175"/>
            <a:ext cx="14244132" cy="964367"/>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p>
            <a:pPr>
              <a:lnSpc>
                <a:spcPct val="80000"/>
              </a:lnSpc>
              <a:defRPr sz="7000" cap="none" spc="-209">
                <a:solidFill>
                  <a:srgbClr val="000000"/>
                </a:solidFill>
              </a:defRPr>
            </a:pPr>
            <a:r>
              <a:rPr lang="ro-RO">
                <a:cs typeface="Arial"/>
              </a:rPr>
              <a:t>Before starting with the ETL</a:t>
            </a:r>
            <a:endParaRPr lang="ro-RO" dirty="0">
              <a:cs typeface="Arial"/>
            </a:endParaRPr>
          </a:p>
        </p:txBody>
      </p:sp>
      <p:pic>
        <p:nvPicPr>
          <p:cNvPr id="557" name="Image" descr="Image"/>
          <p:cNvPicPr>
            <a:picLocks noChangeAspect="1"/>
          </p:cNvPicPr>
          <p:nvPr/>
        </p:nvPicPr>
        <p:blipFill>
          <a:blip r:embed="rId4">
            <a:alphaModFix amt="50000"/>
          </a:blip>
          <a:stretch>
            <a:fillRect/>
          </a:stretch>
        </p:blipFill>
        <p:spPr>
          <a:xfrm>
            <a:off x="97607" y="13300558"/>
            <a:ext cx="428506" cy="320676"/>
          </a:xfrm>
          <a:prstGeom prst="rect">
            <a:avLst/>
          </a:prstGeom>
          <a:ln w="12700">
            <a:miter lim="400000"/>
          </a:ln>
        </p:spPr>
      </p:pic>
      <p:pic>
        <p:nvPicPr>
          <p:cNvPr id="2" name="Image" descr="Image">
            <a:extLst>
              <a:ext uri="{FF2B5EF4-FFF2-40B4-BE49-F238E27FC236}">
                <a16:creationId xmlns:a16="http://schemas.microsoft.com/office/drawing/2014/main" id="{2021B2C4-33CD-471D-8F38-E9BD4D421AA8}"/>
              </a:ext>
            </a:extLst>
          </p:cNvPr>
          <p:cNvPicPr>
            <a:picLocks noChangeAspect="1"/>
          </p:cNvPicPr>
          <p:nvPr/>
        </p:nvPicPr>
        <p:blipFill>
          <a:blip r:embed="rId5"/>
          <a:stretch>
            <a:fillRect/>
          </a:stretch>
        </p:blipFill>
        <p:spPr>
          <a:xfrm>
            <a:off x="21095564" y="368746"/>
            <a:ext cx="2733432" cy="898426"/>
          </a:xfrm>
          <a:prstGeom prst="rect">
            <a:avLst/>
          </a:prstGeom>
          <a:ln w="12700">
            <a:miter lim="400000"/>
          </a:ln>
        </p:spPr>
      </p:pic>
      <p:sp>
        <p:nvSpPr>
          <p:cNvPr id="4" name="The background is different">
            <a:extLst>
              <a:ext uri="{FF2B5EF4-FFF2-40B4-BE49-F238E27FC236}">
                <a16:creationId xmlns:a16="http://schemas.microsoft.com/office/drawing/2014/main" id="{39EABF23-AA42-4C4E-AAA3-7BBD1EAFE357}"/>
              </a:ext>
            </a:extLst>
          </p:cNvPr>
          <p:cNvSpPr txBox="1"/>
          <p:nvPr/>
        </p:nvSpPr>
        <p:spPr>
          <a:xfrm>
            <a:off x="3014340" y="8629258"/>
            <a:ext cx="14246805" cy="3518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t">
            <a:spAutoFit/>
          </a:bodyPr>
          <a:lstStyle>
            <a:lvl1pPr>
              <a:defRPr>
                <a:solidFill>
                  <a:srgbClr val="000000"/>
                </a:solidFill>
              </a:defRPr>
            </a:lvl1pPr>
          </a:lstStyle>
          <a:p>
            <a:r>
              <a:rPr lang="ro-RO">
                <a:cs typeface="Arial"/>
              </a:rPr>
              <a:t>MUBI </a:t>
            </a:r>
            <a:r>
              <a:rPr lang="ro-RO" err="1">
                <a:cs typeface="Arial"/>
              </a:rPr>
              <a:t>Platform</a:t>
            </a:r>
          </a:p>
        </p:txBody>
      </p:sp>
    </p:spTree>
    <p:extLst>
      <p:ext uri="{BB962C8B-B14F-4D97-AF65-F5344CB8AC3E}">
        <p14:creationId xmlns:p14="http://schemas.microsoft.com/office/powerpoint/2010/main" val="3738420731"/>
      </p:ext>
    </p:extLst>
  </p:cSld>
  <p:clrMapOvr>
    <a:masterClrMapping/>
  </p:clrMapOvr>
  <mc:AlternateContent xmlns:mc="http://schemas.openxmlformats.org/markup-compatibility/2006" xmlns:p14="http://schemas.microsoft.com/office/powerpoint/2010/main">
    <mc:Choice Requires="p14">
      <p:transition spd="med" p14:dur="700">
        <p:push dir="u"/>
      </p:transition>
    </mc:Choice>
    <mc:Fallback xmlns="">
      <p:transition spd="med">
        <p:push dir="u"/>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9" name="What is simply dummy text of the printing and typesetting industry has been the industry's standard dummy text ever since the 1500s when an unknown printer took a galley of type and scrambled it to make a type specimen book it has. Also, people love to h"/>
          <p:cNvSpPr txBox="1"/>
          <p:nvPr/>
        </p:nvSpPr>
        <p:spPr>
          <a:xfrm>
            <a:off x="1789880" y="4063245"/>
            <a:ext cx="13455159" cy="9643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t">
            <a:spAutoFit/>
          </a:bodyPr>
          <a:lstStyle/>
          <a:p>
            <a:pPr defTabSz="821531">
              <a:lnSpc>
                <a:spcPct val="100000"/>
              </a:lnSpc>
              <a:spcBef>
                <a:spcPts val="1500"/>
              </a:spcBef>
              <a:defRPr sz="2000" b="0" cap="none" spc="0">
                <a:solidFill>
                  <a:srgbClr val="5E5E5E"/>
                </a:solidFill>
                <a:latin typeface="Helvetica Light"/>
                <a:ea typeface="Helvetica Light"/>
                <a:cs typeface="Helvetica Light"/>
                <a:sym typeface="Helvetica Light"/>
              </a:defRPr>
            </a:pPr>
            <a:r>
              <a:rPr lang="en-US" sz="2800" dirty="0">
                <a:latin typeface="Arial"/>
                <a:cs typeface="Arial"/>
              </a:rPr>
              <a:t>A materialized view was generated using the PL/PGSQL language which contains </a:t>
            </a:r>
            <a:r>
              <a:rPr lang="en-US" sz="2800">
                <a:latin typeface="Arial"/>
                <a:cs typeface="Arial"/>
              </a:rPr>
              <a:t>structured data that can be easly manipulated in Talend.</a:t>
            </a:r>
            <a:endParaRPr lang="en-US" sz="2800" dirty="0">
              <a:latin typeface="Arial"/>
              <a:cs typeface="Arial"/>
            </a:endParaRPr>
          </a:p>
        </p:txBody>
      </p:sp>
      <p:sp>
        <p:nvSpPr>
          <p:cNvPr id="800" name="Title Goes Here"/>
          <p:cNvSpPr txBox="1"/>
          <p:nvPr/>
        </p:nvSpPr>
        <p:spPr>
          <a:xfrm>
            <a:off x="1735273" y="3131279"/>
            <a:ext cx="13740755" cy="59503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nSpc>
                <a:spcPct val="80000"/>
              </a:lnSpc>
              <a:defRPr sz="5000" cap="none" spc="-150">
                <a:solidFill>
                  <a:srgbClr val="1D1D1D"/>
                </a:solidFill>
              </a:defRPr>
            </a:lvl1pPr>
          </a:lstStyle>
          <a:p>
            <a:r>
              <a:rPr lang="ro-RO" sz="4000">
                <a:cs typeface="Arial"/>
              </a:rPr>
              <a:t>Normalizing the "movies" tables for directors</a:t>
            </a:r>
          </a:p>
        </p:txBody>
      </p:sp>
      <p:sp>
        <p:nvSpPr>
          <p:cNvPr id="6" name="Slide Number">
            <a:extLst>
              <a:ext uri="{FF2B5EF4-FFF2-40B4-BE49-F238E27FC236}">
                <a16:creationId xmlns:a16="http://schemas.microsoft.com/office/drawing/2014/main" id="{FEB07523-0DF3-2B40-AE56-10920CA026BC}"/>
              </a:ext>
            </a:extLst>
          </p:cNvPr>
          <p:cNvSpPr txBox="1">
            <a:spLocks noGrp="1"/>
          </p:cNvSpPr>
          <p:nvPr>
            <p:ph type="sldNum" sz="quarter" idx="2"/>
          </p:nvPr>
        </p:nvSpPr>
        <p:spPr>
          <a:xfrm>
            <a:off x="23891648" y="13289446"/>
            <a:ext cx="381596" cy="384176"/>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lvl1pPr defTabSz="821531"/>
          </a:lstStyle>
          <a:p>
            <a:fld id="{86CB4B4D-7CA3-9044-876B-883B54F8677D}" type="slidenum">
              <a:rPr dirty="0"/>
              <a:t>14</a:t>
            </a:fld>
            <a:endParaRPr/>
          </a:p>
        </p:txBody>
      </p:sp>
      <p:sp>
        <p:nvSpPr>
          <p:cNvPr id="4" name="1">
            <a:extLst>
              <a:ext uri="{FF2B5EF4-FFF2-40B4-BE49-F238E27FC236}">
                <a16:creationId xmlns:a16="http://schemas.microsoft.com/office/drawing/2014/main" id="{F789A4A6-4F3B-439C-BBA4-902E81B363F6}"/>
              </a:ext>
            </a:extLst>
          </p:cNvPr>
          <p:cNvSpPr/>
          <p:nvPr/>
        </p:nvSpPr>
        <p:spPr>
          <a:xfrm>
            <a:off x="1134338" y="839341"/>
            <a:ext cx="646547" cy="663865"/>
          </a:xfrm>
          <a:prstGeom prst="rect">
            <a:avLst/>
          </a:prstGeom>
          <a:ln w="50800">
            <a:solidFill>
              <a:srgbClr val="000000"/>
            </a:solidFill>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nchor="ctr"/>
          <a:lstStyle>
            <a:lvl1pPr algn="ctr" defTabSz="825500">
              <a:lnSpc>
                <a:spcPct val="100000"/>
              </a:lnSpc>
              <a:defRPr sz="3200" cap="none" spc="0">
                <a:solidFill>
                  <a:srgbClr val="DE411B"/>
                </a:solidFill>
              </a:defRPr>
            </a:lvl1pPr>
          </a:lstStyle>
          <a:p>
            <a:r>
              <a:rPr lang="ro-RO"/>
              <a:t>5</a:t>
            </a:r>
            <a:endParaRPr lang="ro-RO">
              <a:cs typeface="Arial"/>
            </a:endParaRPr>
          </a:p>
        </p:txBody>
      </p:sp>
      <p:sp>
        <p:nvSpPr>
          <p:cNvPr id="5" name="Additional chapter intro…">
            <a:extLst>
              <a:ext uri="{FF2B5EF4-FFF2-40B4-BE49-F238E27FC236}">
                <a16:creationId xmlns:a16="http://schemas.microsoft.com/office/drawing/2014/main" id="{88336578-E05F-4954-9716-5F381C8DF5A2}"/>
              </a:ext>
            </a:extLst>
          </p:cNvPr>
          <p:cNvSpPr txBox="1"/>
          <p:nvPr/>
        </p:nvSpPr>
        <p:spPr>
          <a:xfrm>
            <a:off x="2172244" y="1041739"/>
            <a:ext cx="14244132" cy="447302"/>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a:lnSpc>
                <a:spcPct val="80000"/>
              </a:lnSpc>
              <a:defRPr sz="7000" cap="none" spc="-209">
                <a:solidFill>
                  <a:srgbClr val="000000"/>
                </a:solidFill>
              </a:defRPr>
            </a:pPr>
            <a:r>
              <a:rPr lang="ro-RO" sz="2800" b="0">
                <a:cs typeface="Arial"/>
              </a:rPr>
              <a:t>Before starting with the ETL</a:t>
            </a:r>
            <a:endParaRPr lang="ro-RO"/>
          </a:p>
        </p:txBody>
      </p:sp>
      <p:pic>
        <p:nvPicPr>
          <p:cNvPr id="13" name="Image" descr="Image">
            <a:extLst>
              <a:ext uri="{FF2B5EF4-FFF2-40B4-BE49-F238E27FC236}">
                <a16:creationId xmlns:a16="http://schemas.microsoft.com/office/drawing/2014/main" id="{D0E3BEB0-B19B-448C-B6EE-43A1A37E0660}"/>
              </a:ext>
            </a:extLst>
          </p:cNvPr>
          <p:cNvPicPr>
            <a:picLocks noChangeAspect="1"/>
          </p:cNvPicPr>
          <p:nvPr/>
        </p:nvPicPr>
        <p:blipFill>
          <a:blip r:embed="rId3"/>
          <a:stretch>
            <a:fillRect/>
          </a:stretch>
        </p:blipFill>
        <p:spPr>
          <a:xfrm>
            <a:off x="21095564" y="368746"/>
            <a:ext cx="2733432" cy="898426"/>
          </a:xfrm>
          <a:prstGeom prst="rect">
            <a:avLst/>
          </a:prstGeom>
          <a:ln w="12700">
            <a:miter lim="400000"/>
          </a:ln>
        </p:spPr>
      </p:pic>
      <p:pic>
        <p:nvPicPr>
          <p:cNvPr id="3" name="Imagine 6" descr="O imagine care conține text&#10;&#10;Descriere generată automat">
            <a:extLst>
              <a:ext uri="{FF2B5EF4-FFF2-40B4-BE49-F238E27FC236}">
                <a16:creationId xmlns:a16="http://schemas.microsoft.com/office/drawing/2014/main" id="{55B701E7-E64B-4C51-B376-DE2B4CF94AB9}"/>
              </a:ext>
            </a:extLst>
          </p:cNvPr>
          <p:cNvPicPr>
            <a:picLocks noChangeAspect="1"/>
          </p:cNvPicPr>
          <p:nvPr/>
        </p:nvPicPr>
        <p:blipFill>
          <a:blip r:embed="rId4"/>
          <a:stretch>
            <a:fillRect/>
          </a:stretch>
        </p:blipFill>
        <p:spPr>
          <a:xfrm>
            <a:off x="1787181" y="6528693"/>
            <a:ext cx="12717607" cy="2130136"/>
          </a:xfrm>
          <a:prstGeom prst="rect">
            <a:avLst/>
          </a:prstGeom>
        </p:spPr>
      </p:pic>
      <p:sp>
        <p:nvSpPr>
          <p:cNvPr id="10" name="What is simply dummy text of the printing and typesetting industry has been the industry's standard dummy text ever since the 1500s when an unknown printer took a galley of type and scrambled it to make a type specimen book it has. Also, people love to h">
            <a:extLst>
              <a:ext uri="{FF2B5EF4-FFF2-40B4-BE49-F238E27FC236}">
                <a16:creationId xmlns:a16="http://schemas.microsoft.com/office/drawing/2014/main" id="{13A010F1-8238-4F3F-9B73-B49E7593E056}"/>
              </a:ext>
            </a:extLst>
          </p:cNvPr>
          <p:cNvSpPr txBox="1"/>
          <p:nvPr/>
        </p:nvSpPr>
        <p:spPr>
          <a:xfrm>
            <a:off x="1785591" y="6059242"/>
            <a:ext cx="13455159" cy="272638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t">
            <a:spAutoFit/>
          </a:bodyPr>
          <a:lstStyle/>
          <a:p>
            <a:pPr defTabSz="821531">
              <a:lnSpc>
                <a:spcPct val="100000"/>
              </a:lnSpc>
              <a:spcBef>
                <a:spcPts val="1500"/>
              </a:spcBef>
              <a:defRPr sz="2000" b="0" cap="none" spc="0">
                <a:solidFill>
                  <a:srgbClr val="5E5E5E"/>
                </a:solidFill>
                <a:latin typeface="Helvetica Light"/>
                <a:ea typeface="Helvetica Light"/>
                <a:cs typeface="Helvetica Light"/>
                <a:sym typeface="Helvetica Light"/>
              </a:defRPr>
            </a:pPr>
            <a:r>
              <a:rPr lang="en-US" sz="2800">
                <a:latin typeface="Arial"/>
                <a:cs typeface="Arial"/>
              </a:rPr>
              <a:t>The raw information from the "movies" table:</a:t>
            </a:r>
            <a:endParaRPr lang="en-US" sz="2800" dirty="0">
              <a:latin typeface="Arial"/>
              <a:cs typeface="Arial"/>
            </a:endParaRPr>
          </a:p>
          <a:p>
            <a:pPr marL="346075" indent="-346075" defTabSz="821531">
              <a:lnSpc>
                <a:spcPct val="100000"/>
              </a:lnSpc>
              <a:spcBef>
                <a:spcPts val="1500"/>
              </a:spcBef>
              <a:buAutoNum type="arabicPeriod"/>
              <a:defRPr sz="2000" b="0" cap="none" spc="0">
                <a:solidFill>
                  <a:srgbClr val="5E5E5E"/>
                </a:solidFill>
                <a:latin typeface="Helvetica Light"/>
                <a:ea typeface="Helvetica Light"/>
                <a:cs typeface="Helvetica Light"/>
                <a:sym typeface="Helvetica Light"/>
              </a:defRPr>
            </a:pPr>
            <a:endParaRPr lang="en-US">
              <a:latin typeface="Arial"/>
              <a:cs typeface="Arial"/>
            </a:endParaRP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endParaRPr lang="ro-RO">
              <a:cs typeface="Arial"/>
            </a:endParaRP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br>
              <a:rPr lang="en-US" dirty="0"/>
            </a:br>
            <a:endParaRPr lang="en-US"/>
          </a:p>
        </p:txBody>
      </p:sp>
      <p:sp>
        <p:nvSpPr>
          <p:cNvPr id="14" name="What is simply dummy text of the printing and typesetting industry has been the industry's standard dummy text ever since the 1500s when an unknown printer took a galley of type and scrambled it to make a type specimen book it has. Also, people love to h">
            <a:extLst>
              <a:ext uri="{FF2B5EF4-FFF2-40B4-BE49-F238E27FC236}">
                <a16:creationId xmlns:a16="http://schemas.microsoft.com/office/drawing/2014/main" id="{F58206CC-603A-4410-AEC9-79C9B80FFDFF}"/>
              </a:ext>
            </a:extLst>
          </p:cNvPr>
          <p:cNvSpPr txBox="1"/>
          <p:nvPr/>
        </p:nvSpPr>
        <p:spPr>
          <a:xfrm>
            <a:off x="1734593" y="9196007"/>
            <a:ext cx="13455159" cy="272638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t">
            <a:spAutoFit/>
          </a:bodyPr>
          <a:lstStyle/>
          <a:p>
            <a:pPr defTabSz="821531">
              <a:lnSpc>
                <a:spcPct val="100000"/>
              </a:lnSpc>
              <a:spcBef>
                <a:spcPts val="1500"/>
              </a:spcBef>
              <a:defRPr sz="2000" b="0" cap="none" spc="0">
                <a:solidFill>
                  <a:srgbClr val="5E5E5E"/>
                </a:solidFill>
                <a:latin typeface="Helvetica Light"/>
                <a:ea typeface="Helvetica Light"/>
                <a:cs typeface="Helvetica Light"/>
                <a:sym typeface="Helvetica Light"/>
              </a:defRPr>
            </a:pPr>
            <a:r>
              <a:rPr lang="en-US" sz="2800">
                <a:latin typeface="Arial"/>
                <a:cs typeface="Arial"/>
              </a:rPr>
              <a:t>The structure of the created view called "director_normalized_view":</a:t>
            </a:r>
          </a:p>
          <a:p>
            <a:pPr marL="346075" indent="-346075" defTabSz="821531">
              <a:lnSpc>
                <a:spcPct val="100000"/>
              </a:lnSpc>
              <a:spcBef>
                <a:spcPts val="1500"/>
              </a:spcBef>
              <a:buAutoNum type="arabicPeriod"/>
              <a:defRPr sz="2000" b="0" cap="none" spc="0">
                <a:solidFill>
                  <a:srgbClr val="5E5E5E"/>
                </a:solidFill>
                <a:latin typeface="Helvetica Light"/>
                <a:ea typeface="Helvetica Light"/>
                <a:cs typeface="Helvetica Light"/>
                <a:sym typeface="Helvetica Light"/>
              </a:defRPr>
            </a:pPr>
            <a:endParaRPr lang="en-US">
              <a:latin typeface="Arial"/>
              <a:cs typeface="Arial"/>
            </a:endParaRP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endParaRPr lang="ro-RO">
              <a:cs typeface="Arial"/>
            </a:endParaRP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br>
              <a:rPr lang="en-US" dirty="0"/>
            </a:br>
            <a:endParaRPr lang="en-US"/>
          </a:p>
        </p:txBody>
      </p:sp>
      <p:pic>
        <p:nvPicPr>
          <p:cNvPr id="2" name="Imagine 6" descr="O imagine care conține masă&#10;&#10;Descriere generată automat">
            <a:extLst>
              <a:ext uri="{FF2B5EF4-FFF2-40B4-BE49-F238E27FC236}">
                <a16:creationId xmlns:a16="http://schemas.microsoft.com/office/drawing/2014/main" id="{973BE04F-71BC-45A6-B147-8495568BB04E}"/>
              </a:ext>
            </a:extLst>
          </p:cNvPr>
          <p:cNvPicPr>
            <a:picLocks noChangeAspect="1"/>
          </p:cNvPicPr>
          <p:nvPr/>
        </p:nvPicPr>
        <p:blipFill>
          <a:blip r:embed="rId5"/>
          <a:stretch>
            <a:fillRect/>
          </a:stretch>
        </p:blipFill>
        <p:spPr>
          <a:xfrm>
            <a:off x="1786512" y="9698573"/>
            <a:ext cx="10467109" cy="3031813"/>
          </a:xfrm>
          <a:prstGeom prst="rect">
            <a:avLst/>
          </a:prstGeom>
        </p:spPr>
      </p:pic>
    </p:spTree>
    <p:extLst>
      <p:ext uri="{BB962C8B-B14F-4D97-AF65-F5344CB8AC3E}">
        <p14:creationId xmlns:p14="http://schemas.microsoft.com/office/powerpoint/2010/main" val="1417553311"/>
      </p:ext>
    </p:extLst>
  </p:cSld>
  <p:clrMapOvr>
    <a:masterClrMapping/>
  </p:clrMapOvr>
  <mc:AlternateContent xmlns:mc="http://schemas.openxmlformats.org/markup-compatibility/2006" xmlns:p14="http://schemas.microsoft.com/office/powerpoint/2010/main">
    <mc:Choice Requires="p14">
      <p:transition spd="med" p14:dur="700">
        <p:push dir="u"/>
      </p:transition>
    </mc:Choice>
    <mc:Fallback xmlns="">
      <p:transition spd="med">
        <p:push dir="u"/>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descr="Image">
            <a:extLst>
              <a:ext uri="{FF2B5EF4-FFF2-40B4-BE49-F238E27FC236}">
                <a16:creationId xmlns:a16="http://schemas.microsoft.com/office/drawing/2014/main" id="{284471B1-EEE5-48C4-A994-275302EB78BD}"/>
              </a:ext>
            </a:extLst>
          </p:cNvPr>
          <p:cNvPicPr>
            <a:picLocks noChangeAspect="1"/>
          </p:cNvPicPr>
          <p:nvPr/>
        </p:nvPicPr>
        <p:blipFill>
          <a:blip r:embed="rId3">
            <a:alphaModFix amt="40000"/>
          </a:blip>
          <a:stretch>
            <a:fillRect/>
          </a:stretch>
        </p:blipFill>
        <p:spPr>
          <a:xfrm>
            <a:off x="0" y="0"/>
            <a:ext cx="24384000" cy="13716000"/>
          </a:xfrm>
          <a:prstGeom prst="rect">
            <a:avLst/>
          </a:prstGeom>
          <a:ln w="12700">
            <a:miter lim="400000"/>
          </a:ln>
        </p:spPr>
      </p:pic>
      <p:sp>
        <p:nvSpPr>
          <p:cNvPr id="553" name="1"/>
          <p:cNvSpPr/>
          <p:nvPr/>
        </p:nvSpPr>
        <p:spPr>
          <a:xfrm>
            <a:off x="3149600" y="6715165"/>
            <a:ext cx="1270000" cy="1270001"/>
          </a:xfrm>
          <a:prstGeom prst="rect">
            <a:avLst/>
          </a:prstGeom>
          <a:ln w="50800">
            <a:solidFill>
              <a:srgbClr val="000000"/>
            </a:solidFill>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nchor="ctr"/>
          <a:lstStyle>
            <a:lvl1pPr algn="ctr" defTabSz="825500">
              <a:lnSpc>
                <a:spcPct val="100000"/>
              </a:lnSpc>
              <a:defRPr sz="3200" cap="none" spc="0">
                <a:solidFill>
                  <a:srgbClr val="DE411B"/>
                </a:solidFill>
              </a:defRPr>
            </a:lvl1pPr>
          </a:lstStyle>
          <a:p>
            <a:r>
              <a:rPr lang="ro-RO">
                <a:cs typeface="Arial"/>
              </a:rPr>
              <a:t>6</a:t>
            </a:r>
            <a:endParaRPr lang="ro-RO" dirty="0">
              <a:cs typeface="Arial"/>
            </a:endParaRPr>
          </a:p>
        </p:txBody>
      </p:sp>
      <p:sp>
        <p:nvSpPr>
          <p:cNvPr id="554" name="Additional chapter intro…"/>
          <p:cNvSpPr txBox="1"/>
          <p:nvPr/>
        </p:nvSpPr>
        <p:spPr>
          <a:xfrm>
            <a:off x="3016570" y="9726175"/>
            <a:ext cx="14244132" cy="964367"/>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a:lnSpc>
                <a:spcPct val="80000"/>
              </a:lnSpc>
              <a:defRPr sz="7000" cap="none" spc="-209">
                <a:solidFill>
                  <a:srgbClr val="000000"/>
                </a:solidFill>
              </a:defRPr>
            </a:pPr>
            <a:r>
              <a:rPr lang="ro-RO">
                <a:cs typeface="Arial"/>
              </a:rPr>
              <a:t>Talend jobs</a:t>
            </a:r>
            <a:endParaRPr lang="ro-RO" dirty="0">
              <a:cs typeface="Arial"/>
            </a:endParaRPr>
          </a:p>
        </p:txBody>
      </p:sp>
      <p:pic>
        <p:nvPicPr>
          <p:cNvPr id="557" name="Image" descr="Image"/>
          <p:cNvPicPr>
            <a:picLocks noChangeAspect="1"/>
          </p:cNvPicPr>
          <p:nvPr/>
        </p:nvPicPr>
        <p:blipFill>
          <a:blip r:embed="rId4">
            <a:alphaModFix amt="50000"/>
          </a:blip>
          <a:stretch>
            <a:fillRect/>
          </a:stretch>
        </p:blipFill>
        <p:spPr>
          <a:xfrm>
            <a:off x="97607" y="13300558"/>
            <a:ext cx="428506" cy="320676"/>
          </a:xfrm>
          <a:prstGeom prst="rect">
            <a:avLst/>
          </a:prstGeom>
          <a:ln w="12700">
            <a:miter lim="400000"/>
          </a:ln>
        </p:spPr>
      </p:pic>
      <p:pic>
        <p:nvPicPr>
          <p:cNvPr id="2" name="Image" descr="Image">
            <a:extLst>
              <a:ext uri="{FF2B5EF4-FFF2-40B4-BE49-F238E27FC236}">
                <a16:creationId xmlns:a16="http://schemas.microsoft.com/office/drawing/2014/main" id="{2021B2C4-33CD-471D-8F38-E9BD4D421AA8}"/>
              </a:ext>
            </a:extLst>
          </p:cNvPr>
          <p:cNvPicPr>
            <a:picLocks noChangeAspect="1"/>
          </p:cNvPicPr>
          <p:nvPr/>
        </p:nvPicPr>
        <p:blipFill>
          <a:blip r:embed="rId5"/>
          <a:stretch>
            <a:fillRect/>
          </a:stretch>
        </p:blipFill>
        <p:spPr>
          <a:xfrm>
            <a:off x="21095564" y="368746"/>
            <a:ext cx="2733432" cy="898426"/>
          </a:xfrm>
          <a:prstGeom prst="rect">
            <a:avLst/>
          </a:prstGeom>
          <a:ln w="12700">
            <a:miter lim="400000"/>
          </a:ln>
        </p:spPr>
      </p:pic>
      <p:sp>
        <p:nvSpPr>
          <p:cNvPr id="4" name="The background is different">
            <a:extLst>
              <a:ext uri="{FF2B5EF4-FFF2-40B4-BE49-F238E27FC236}">
                <a16:creationId xmlns:a16="http://schemas.microsoft.com/office/drawing/2014/main" id="{39EABF23-AA42-4C4E-AAA3-7BBD1EAFE357}"/>
              </a:ext>
            </a:extLst>
          </p:cNvPr>
          <p:cNvSpPr txBox="1"/>
          <p:nvPr/>
        </p:nvSpPr>
        <p:spPr>
          <a:xfrm>
            <a:off x="3014340" y="8629258"/>
            <a:ext cx="14246805" cy="3518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t">
            <a:spAutoFit/>
          </a:bodyPr>
          <a:lstStyle>
            <a:lvl1pPr>
              <a:defRPr>
                <a:solidFill>
                  <a:srgbClr val="000000"/>
                </a:solidFill>
              </a:defRPr>
            </a:lvl1pPr>
          </a:lstStyle>
          <a:p>
            <a:r>
              <a:rPr lang="ro-RO">
                <a:cs typeface="Arial"/>
              </a:rPr>
              <a:t>MUBI </a:t>
            </a:r>
            <a:r>
              <a:rPr lang="ro-RO" err="1">
                <a:cs typeface="Arial"/>
              </a:rPr>
              <a:t>Platform</a:t>
            </a:r>
          </a:p>
        </p:txBody>
      </p:sp>
    </p:spTree>
    <p:extLst>
      <p:ext uri="{BB962C8B-B14F-4D97-AF65-F5344CB8AC3E}">
        <p14:creationId xmlns:p14="http://schemas.microsoft.com/office/powerpoint/2010/main" val="1769370274"/>
      </p:ext>
    </p:extLst>
  </p:cSld>
  <p:clrMapOvr>
    <a:masterClrMapping/>
  </p:clrMapOvr>
  <mc:AlternateContent xmlns:mc="http://schemas.openxmlformats.org/markup-compatibility/2006" xmlns:p14="http://schemas.microsoft.com/office/powerpoint/2010/main">
    <mc:Choice Requires="p14">
      <p:transition spd="med" p14:dur="700">
        <p:push dir="u"/>
      </p:transition>
    </mc:Choice>
    <mc:Fallback xmlns="">
      <p:transition spd="med">
        <p:push dir="u"/>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 descr="Image">
            <a:extLst>
              <a:ext uri="{FF2B5EF4-FFF2-40B4-BE49-F238E27FC236}">
                <a16:creationId xmlns:a16="http://schemas.microsoft.com/office/drawing/2014/main" id="{0F75A6BD-31CD-486B-8AFE-3B98F6B998D2}"/>
              </a:ext>
            </a:extLst>
          </p:cNvPr>
          <p:cNvPicPr>
            <a:picLocks noChangeAspect="1"/>
          </p:cNvPicPr>
          <p:nvPr/>
        </p:nvPicPr>
        <p:blipFill>
          <a:blip r:embed="rId3"/>
          <a:srcRect l="66676"/>
          <a:stretch>
            <a:fillRect/>
          </a:stretch>
        </p:blipFill>
        <p:spPr>
          <a:xfrm>
            <a:off x="16258430" y="0"/>
            <a:ext cx="8125570" cy="13716000"/>
          </a:xfrm>
          <a:prstGeom prst="rect">
            <a:avLst/>
          </a:prstGeom>
          <a:ln w="12700">
            <a:miter lim="400000"/>
          </a:ln>
        </p:spPr>
      </p:pic>
      <p:sp>
        <p:nvSpPr>
          <p:cNvPr id="6" name="Slide Number">
            <a:extLst>
              <a:ext uri="{FF2B5EF4-FFF2-40B4-BE49-F238E27FC236}">
                <a16:creationId xmlns:a16="http://schemas.microsoft.com/office/drawing/2014/main" id="{FEB07523-0DF3-2B40-AE56-10920CA026BC}"/>
              </a:ext>
            </a:extLst>
          </p:cNvPr>
          <p:cNvSpPr txBox="1">
            <a:spLocks noGrp="1"/>
          </p:cNvSpPr>
          <p:nvPr>
            <p:ph type="sldNum" sz="quarter" idx="2"/>
          </p:nvPr>
        </p:nvSpPr>
        <p:spPr>
          <a:xfrm>
            <a:off x="23891648" y="13289446"/>
            <a:ext cx="381596" cy="38417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lvl1pPr defTabSz="821531"/>
          </a:lstStyle>
          <a:p>
            <a:fld id="{86CB4B4D-7CA3-9044-876B-883B54F8677D}" type="slidenum">
              <a:rPr dirty="0"/>
              <a:t>16</a:t>
            </a:fld>
            <a:endParaRPr/>
          </a:p>
        </p:txBody>
      </p:sp>
      <p:sp>
        <p:nvSpPr>
          <p:cNvPr id="4" name="1">
            <a:extLst>
              <a:ext uri="{FF2B5EF4-FFF2-40B4-BE49-F238E27FC236}">
                <a16:creationId xmlns:a16="http://schemas.microsoft.com/office/drawing/2014/main" id="{F789A4A6-4F3B-439C-BBA4-902E81B363F6}"/>
              </a:ext>
            </a:extLst>
          </p:cNvPr>
          <p:cNvSpPr/>
          <p:nvPr/>
        </p:nvSpPr>
        <p:spPr>
          <a:xfrm>
            <a:off x="1134338" y="839341"/>
            <a:ext cx="646547" cy="663865"/>
          </a:xfrm>
          <a:prstGeom prst="rect">
            <a:avLst/>
          </a:prstGeom>
          <a:ln w="50800">
            <a:solidFill>
              <a:srgbClr val="000000"/>
            </a:solidFill>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chor="ctr"/>
          <a:lstStyle>
            <a:lvl1pPr algn="ctr" defTabSz="825500">
              <a:lnSpc>
                <a:spcPct val="100000"/>
              </a:lnSpc>
              <a:defRPr sz="3200" cap="none" spc="0">
                <a:solidFill>
                  <a:srgbClr val="DE411B"/>
                </a:solidFill>
              </a:defRPr>
            </a:lvl1pPr>
          </a:lstStyle>
          <a:p>
            <a:r>
              <a:rPr lang="ro-RO">
                <a:cs typeface="Arial"/>
              </a:rPr>
              <a:t>6</a:t>
            </a:r>
            <a:endParaRPr lang="ro-RO" dirty="0">
              <a:cs typeface="Arial"/>
            </a:endParaRPr>
          </a:p>
        </p:txBody>
      </p:sp>
      <p:sp>
        <p:nvSpPr>
          <p:cNvPr id="5" name="Additional chapter intro…">
            <a:extLst>
              <a:ext uri="{FF2B5EF4-FFF2-40B4-BE49-F238E27FC236}">
                <a16:creationId xmlns:a16="http://schemas.microsoft.com/office/drawing/2014/main" id="{88336578-E05F-4954-9716-5F381C8DF5A2}"/>
              </a:ext>
            </a:extLst>
          </p:cNvPr>
          <p:cNvSpPr txBox="1"/>
          <p:nvPr/>
        </p:nvSpPr>
        <p:spPr>
          <a:xfrm>
            <a:off x="2172244" y="1041739"/>
            <a:ext cx="14244132" cy="447302"/>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p>
            <a:pPr>
              <a:lnSpc>
                <a:spcPct val="80000"/>
              </a:lnSpc>
              <a:defRPr sz="7000" cap="none" spc="-209">
                <a:solidFill>
                  <a:srgbClr val="000000"/>
                </a:solidFill>
              </a:defRPr>
            </a:pPr>
            <a:r>
              <a:rPr lang="ro-RO" sz="2800" b="0">
                <a:cs typeface="Arial"/>
              </a:rPr>
              <a:t>Talend jobs</a:t>
            </a:r>
          </a:p>
        </p:txBody>
      </p:sp>
      <p:sp>
        <p:nvSpPr>
          <p:cNvPr id="2" name="What is simply dummy text of the printing and typesetting industry has been the industry's standard dummy text ever since the 1500s when an unknown printer took a galley of type and scrambled it to make a type specimen book it has. Also, people love to h">
            <a:extLst>
              <a:ext uri="{FF2B5EF4-FFF2-40B4-BE49-F238E27FC236}">
                <a16:creationId xmlns:a16="http://schemas.microsoft.com/office/drawing/2014/main" id="{7EAD4236-853D-467D-92E6-E40EC77EE90A}"/>
              </a:ext>
            </a:extLst>
          </p:cNvPr>
          <p:cNvSpPr txBox="1"/>
          <p:nvPr/>
        </p:nvSpPr>
        <p:spPr>
          <a:xfrm>
            <a:off x="1457504" y="2474466"/>
            <a:ext cx="13455159" cy="388054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t">
            <a:spAutoFit/>
          </a:bodyPr>
          <a:lstStyle/>
          <a:p>
            <a:pPr defTabSz="821531">
              <a:lnSpc>
                <a:spcPct val="100000"/>
              </a:lnSpc>
              <a:spcBef>
                <a:spcPts val="1500"/>
              </a:spcBef>
              <a:defRPr sz="2000" b="0" cap="none" spc="0">
                <a:solidFill>
                  <a:srgbClr val="5E5E5E"/>
                </a:solidFill>
                <a:latin typeface="Helvetica Light"/>
                <a:ea typeface="Helvetica Light"/>
                <a:cs typeface="Helvetica Light"/>
                <a:sym typeface="Helvetica Light"/>
              </a:defRPr>
            </a:pPr>
            <a:r>
              <a:rPr lang="en-US" sz="2800" dirty="0">
                <a:latin typeface="Arial"/>
                <a:cs typeface="Arial"/>
              </a:rPr>
              <a:t>The order of jobs is very important because these are influenced by referential </a:t>
            </a:r>
            <a:r>
              <a:rPr lang="en-US" sz="2800">
                <a:latin typeface="Arial"/>
                <a:cs typeface="Arial"/>
              </a:rPr>
              <a:t>constraints.</a:t>
            </a:r>
            <a:endParaRPr lang="en-US" sz="2800" dirty="0">
              <a:latin typeface="Arial"/>
              <a:cs typeface="Arial"/>
            </a:endParaRPr>
          </a:p>
          <a:p>
            <a:pPr defTabSz="821531">
              <a:lnSpc>
                <a:spcPct val="100000"/>
              </a:lnSpc>
              <a:spcBef>
                <a:spcPts val="1500"/>
              </a:spcBef>
              <a:defRPr sz="2000" b="0" cap="none" spc="0">
                <a:solidFill>
                  <a:srgbClr val="5E5E5E"/>
                </a:solidFill>
                <a:latin typeface="Helvetica Light"/>
                <a:ea typeface="Helvetica Light"/>
                <a:cs typeface="Helvetica Light"/>
                <a:sym typeface="Helvetica Light"/>
              </a:defRPr>
            </a:pPr>
            <a:endParaRPr lang="en-US" sz="2800" dirty="0">
              <a:latin typeface="Arial"/>
              <a:ea typeface="+mn-lt"/>
              <a:cs typeface="+mn-lt"/>
            </a:endParaRPr>
          </a:p>
          <a:p>
            <a:pPr defTabSz="821531">
              <a:lnSpc>
                <a:spcPct val="100000"/>
              </a:lnSpc>
              <a:spcBef>
                <a:spcPts val="1500"/>
              </a:spcBef>
              <a:defRPr sz="2000" b="0" cap="none" spc="0">
                <a:solidFill>
                  <a:srgbClr val="5E5E5E"/>
                </a:solidFill>
                <a:latin typeface="Helvetica Light"/>
                <a:ea typeface="Helvetica Light"/>
                <a:cs typeface="Helvetica Light"/>
                <a:sym typeface="Helvetica Light"/>
              </a:defRPr>
            </a:pPr>
            <a:r>
              <a:rPr lang="en-US" sz="2800" dirty="0">
                <a:latin typeface="Arial"/>
                <a:ea typeface="+mn-lt"/>
                <a:cs typeface="+mn-lt"/>
              </a:rPr>
              <a:t>For example, if the first table that is populated with data is “director_groups”, there is a chance that there is a director_id which has no correspondent in the “directors” </a:t>
            </a:r>
            <a:r>
              <a:rPr lang="en-US" sz="2800">
                <a:latin typeface="Arial"/>
                <a:ea typeface="+mn-lt"/>
                <a:cs typeface="+mn-lt"/>
              </a:rPr>
              <a:t>table or there is a movie_id with no correspondent in the "movies" table.</a:t>
            </a:r>
            <a:endParaRPr lang="en-US" sz="2800" dirty="0">
              <a:latin typeface="Arial"/>
              <a:ea typeface="+mn-lt"/>
              <a:cs typeface="+mn-lt"/>
            </a:endParaRPr>
          </a:p>
          <a:p>
            <a:pPr defTabSz="821531">
              <a:lnSpc>
                <a:spcPct val="100000"/>
              </a:lnSpc>
              <a:spcBef>
                <a:spcPts val="1500"/>
              </a:spcBef>
              <a:defRPr sz="2000" b="0" cap="none" spc="0">
                <a:solidFill>
                  <a:srgbClr val="5E5E5E"/>
                </a:solidFill>
                <a:latin typeface="Helvetica Light"/>
                <a:ea typeface="Helvetica Light"/>
                <a:cs typeface="Helvetica Light"/>
                <a:sym typeface="Helvetica Light"/>
              </a:defRPr>
            </a:pPr>
            <a:br>
              <a:rPr lang="en-US" dirty="0"/>
            </a:br>
            <a:endParaRPr lang="en-US"/>
          </a:p>
        </p:txBody>
      </p:sp>
      <p:pic>
        <p:nvPicPr>
          <p:cNvPr id="7" name="Imagine 7">
            <a:extLst>
              <a:ext uri="{FF2B5EF4-FFF2-40B4-BE49-F238E27FC236}">
                <a16:creationId xmlns:a16="http://schemas.microsoft.com/office/drawing/2014/main" id="{6C212FE5-1AF9-404C-A072-633645682CB5}"/>
              </a:ext>
            </a:extLst>
          </p:cNvPr>
          <p:cNvPicPr>
            <a:picLocks noChangeAspect="1"/>
          </p:cNvPicPr>
          <p:nvPr/>
        </p:nvPicPr>
        <p:blipFill>
          <a:blip r:embed="rId4"/>
          <a:stretch>
            <a:fillRect/>
          </a:stretch>
        </p:blipFill>
        <p:spPr>
          <a:xfrm>
            <a:off x="16674493" y="4679670"/>
            <a:ext cx="7169727" cy="3817793"/>
          </a:xfrm>
          <a:prstGeom prst="rect">
            <a:avLst/>
          </a:prstGeom>
        </p:spPr>
      </p:pic>
      <p:pic>
        <p:nvPicPr>
          <p:cNvPr id="11" name="Image" descr="Image">
            <a:extLst>
              <a:ext uri="{FF2B5EF4-FFF2-40B4-BE49-F238E27FC236}">
                <a16:creationId xmlns:a16="http://schemas.microsoft.com/office/drawing/2014/main" id="{E7D2EF8F-4CFB-4604-A899-A131519627BA}"/>
              </a:ext>
            </a:extLst>
          </p:cNvPr>
          <p:cNvPicPr>
            <a:picLocks noChangeAspect="1"/>
          </p:cNvPicPr>
          <p:nvPr/>
        </p:nvPicPr>
        <p:blipFill>
          <a:blip r:embed="rId5"/>
          <a:stretch>
            <a:fillRect/>
          </a:stretch>
        </p:blipFill>
        <p:spPr>
          <a:xfrm>
            <a:off x="21191293" y="265569"/>
            <a:ext cx="2716610" cy="914310"/>
          </a:xfrm>
          <a:prstGeom prst="rect">
            <a:avLst/>
          </a:prstGeom>
          <a:ln w="12700">
            <a:miter lim="400000"/>
          </a:ln>
        </p:spPr>
      </p:pic>
      <p:sp>
        <p:nvSpPr>
          <p:cNvPr id="16" name="CasetăText 15">
            <a:extLst>
              <a:ext uri="{FF2B5EF4-FFF2-40B4-BE49-F238E27FC236}">
                <a16:creationId xmlns:a16="http://schemas.microsoft.com/office/drawing/2014/main" id="{AAAF9586-AAC5-45E1-94D1-8DD00A038512}"/>
              </a:ext>
            </a:extLst>
          </p:cNvPr>
          <p:cNvSpPr txBox="1"/>
          <p:nvPr/>
        </p:nvSpPr>
        <p:spPr>
          <a:xfrm>
            <a:off x="18608882" y="8731601"/>
            <a:ext cx="3262745" cy="359713"/>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rot="0" spcFirstLastPara="0" vertOverflow="overflow" horzOverflow="overflow" vert="horz" wrap="square" lIns="71437" tIns="71437" rIns="71437" bIns="71437" numCol="1" spcCol="0" rtlCol="0" fromWordArt="0" anchor="t" anchorCtr="0" forceAA="0" compatLnSpc="1">
            <a:prstTxWarp prst="textNoShape">
              <a:avLst/>
            </a:prstTxWarp>
            <a:spAutoFit/>
          </a:bodyPr>
          <a:lstStyle/>
          <a:p>
            <a:pPr defTabSz="821531">
              <a:lnSpc>
                <a:spcPct val="100000"/>
              </a:lnSpc>
              <a:spcBef>
                <a:spcPts val="3000"/>
              </a:spcBef>
            </a:pPr>
            <a:r>
              <a:rPr lang="en-US" sz="1400">
                <a:latin typeface="Arial"/>
                <a:cs typeface="Arial"/>
              </a:rPr>
              <a:t>mubi_job_orchestrator</a:t>
            </a:r>
            <a:r>
              <a:rPr lang="en-US" sz="1050" dirty="0">
                <a:latin typeface="Arial"/>
                <a:cs typeface="Arial"/>
              </a:rPr>
              <a:t> </a:t>
            </a:r>
            <a:endParaRPr lang="en-US">
              <a:cs typeface="Arial" panose="020B0604020202020204"/>
            </a:endParaRPr>
          </a:p>
        </p:txBody>
      </p:sp>
      <p:sp>
        <p:nvSpPr>
          <p:cNvPr id="20" name="What is simply dummy text of the printing and typesetting industry has been the industry's standard dummy text ever since the 1500s when an unknown printer took a galley of type and scrambled it to make a type specimen book it has. Also, people love to h">
            <a:extLst>
              <a:ext uri="{FF2B5EF4-FFF2-40B4-BE49-F238E27FC236}">
                <a16:creationId xmlns:a16="http://schemas.microsoft.com/office/drawing/2014/main" id="{82E5FA15-B8D4-4FE0-A329-3F7F04641CE8}"/>
              </a:ext>
            </a:extLst>
          </p:cNvPr>
          <p:cNvSpPr txBox="1"/>
          <p:nvPr/>
        </p:nvSpPr>
        <p:spPr>
          <a:xfrm>
            <a:off x="1423737" y="6925973"/>
            <a:ext cx="13455159" cy="139525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t">
            <a:spAutoFit/>
          </a:bodyPr>
          <a:lstStyle/>
          <a:p>
            <a:pPr defTabSz="821531">
              <a:lnSpc>
                <a:spcPct val="100000"/>
              </a:lnSpc>
              <a:spcBef>
                <a:spcPts val="1500"/>
              </a:spcBef>
              <a:defRPr sz="2000" b="0" cap="none" spc="0">
                <a:solidFill>
                  <a:srgbClr val="5E5E5E"/>
                </a:solidFill>
                <a:latin typeface="Helvetica Light"/>
                <a:ea typeface="Helvetica Light"/>
                <a:cs typeface="Helvetica Light"/>
                <a:sym typeface="Helvetica Light"/>
              </a:defRPr>
            </a:pPr>
            <a:r>
              <a:rPr lang="en-US" sz="2800" dirty="0">
                <a:latin typeface="Arial"/>
                <a:cs typeface="Arial"/>
              </a:rPr>
              <a:t>In "director_migration" job, the tables that are populated are "directors" and "director_groups". The source used is the view created earlier called </a:t>
            </a:r>
            <a:r>
              <a:rPr lang="en-US" sz="2800">
                <a:latin typeface="Arial"/>
                <a:cs typeface="Arial"/>
              </a:rPr>
              <a:t>"director_normal_view".</a:t>
            </a:r>
          </a:p>
        </p:txBody>
      </p:sp>
      <p:pic>
        <p:nvPicPr>
          <p:cNvPr id="18" name="Imagine 18" descr="O imagine care conține masă&#10;&#10;Descriere generată automat">
            <a:extLst>
              <a:ext uri="{FF2B5EF4-FFF2-40B4-BE49-F238E27FC236}">
                <a16:creationId xmlns:a16="http://schemas.microsoft.com/office/drawing/2014/main" id="{81822D1E-0AD1-43CE-B37A-583FD2496D7B}"/>
              </a:ext>
            </a:extLst>
          </p:cNvPr>
          <p:cNvPicPr>
            <a:picLocks noChangeAspect="1"/>
          </p:cNvPicPr>
          <p:nvPr/>
        </p:nvPicPr>
        <p:blipFill>
          <a:blip r:embed="rId6"/>
          <a:stretch>
            <a:fillRect/>
          </a:stretch>
        </p:blipFill>
        <p:spPr>
          <a:xfrm>
            <a:off x="1430258" y="8482994"/>
            <a:ext cx="13398211" cy="3584863"/>
          </a:xfrm>
          <a:prstGeom prst="rect">
            <a:avLst/>
          </a:prstGeom>
        </p:spPr>
      </p:pic>
      <p:sp>
        <p:nvSpPr>
          <p:cNvPr id="22" name="CasetăText 21">
            <a:extLst>
              <a:ext uri="{FF2B5EF4-FFF2-40B4-BE49-F238E27FC236}">
                <a16:creationId xmlns:a16="http://schemas.microsoft.com/office/drawing/2014/main" id="{DEA7B399-C3D0-47A8-842A-4760B31BF7FA}"/>
              </a:ext>
            </a:extLst>
          </p:cNvPr>
          <p:cNvSpPr txBox="1"/>
          <p:nvPr/>
        </p:nvSpPr>
        <p:spPr>
          <a:xfrm>
            <a:off x="6461613" y="12299146"/>
            <a:ext cx="3262745" cy="359713"/>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rot="0" spcFirstLastPara="0" vertOverflow="overflow" horzOverflow="overflow" vert="horz" wrap="square" lIns="71437" tIns="71437" rIns="71437" bIns="71437" numCol="1" spcCol="0" rtlCol="0" fromWordArt="0" anchor="t" anchorCtr="0" forceAA="0" compatLnSpc="1">
            <a:prstTxWarp prst="textNoShape">
              <a:avLst/>
            </a:prstTxWarp>
            <a:spAutoFit/>
          </a:bodyPr>
          <a:lstStyle/>
          <a:p>
            <a:pPr defTabSz="821531">
              <a:lnSpc>
                <a:spcPct val="100000"/>
              </a:lnSpc>
              <a:spcBef>
                <a:spcPts val="3000"/>
              </a:spcBef>
            </a:pPr>
            <a:r>
              <a:rPr lang="en-US" sz="1400">
                <a:solidFill>
                  <a:schemeClr val="bg2"/>
                </a:solidFill>
                <a:latin typeface="Arial"/>
                <a:cs typeface="Arial"/>
              </a:rPr>
              <a:t>Director_migration</a:t>
            </a:r>
            <a:endParaRPr lang="ro-RO">
              <a:solidFill>
                <a:schemeClr val="bg2"/>
              </a:solidFill>
            </a:endParaRPr>
          </a:p>
        </p:txBody>
      </p:sp>
    </p:spTree>
    <p:extLst>
      <p:ext uri="{BB962C8B-B14F-4D97-AF65-F5344CB8AC3E}">
        <p14:creationId xmlns:p14="http://schemas.microsoft.com/office/powerpoint/2010/main" val="936462522"/>
      </p:ext>
    </p:extLst>
  </p:cSld>
  <p:clrMapOvr>
    <a:masterClrMapping/>
  </p:clrMapOvr>
  <mc:AlternateContent xmlns:mc="http://schemas.openxmlformats.org/markup-compatibility/2006" xmlns:p14="http://schemas.microsoft.com/office/powerpoint/2010/main">
    <mc:Choice Requires="p14">
      <p:transition spd="med" p14:dur="700">
        <p:push dir="u"/>
      </p:transition>
    </mc:Choice>
    <mc:Fallback xmlns="">
      <p:transition spd="med">
        <p:push dir="u"/>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 descr="Image">
            <a:extLst>
              <a:ext uri="{FF2B5EF4-FFF2-40B4-BE49-F238E27FC236}">
                <a16:creationId xmlns:a16="http://schemas.microsoft.com/office/drawing/2014/main" id="{0F75A6BD-31CD-486B-8AFE-3B98F6B998D2}"/>
              </a:ext>
            </a:extLst>
          </p:cNvPr>
          <p:cNvPicPr>
            <a:picLocks noChangeAspect="1"/>
          </p:cNvPicPr>
          <p:nvPr/>
        </p:nvPicPr>
        <p:blipFill>
          <a:blip r:embed="rId3"/>
          <a:srcRect l="66676"/>
          <a:stretch>
            <a:fillRect/>
          </a:stretch>
        </p:blipFill>
        <p:spPr>
          <a:xfrm>
            <a:off x="16258430" y="0"/>
            <a:ext cx="8125570" cy="13716000"/>
          </a:xfrm>
          <a:prstGeom prst="rect">
            <a:avLst/>
          </a:prstGeom>
          <a:ln w="12700">
            <a:miter lim="400000"/>
          </a:ln>
        </p:spPr>
      </p:pic>
      <p:sp>
        <p:nvSpPr>
          <p:cNvPr id="6" name="Slide Number">
            <a:extLst>
              <a:ext uri="{FF2B5EF4-FFF2-40B4-BE49-F238E27FC236}">
                <a16:creationId xmlns:a16="http://schemas.microsoft.com/office/drawing/2014/main" id="{FEB07523-0DF3-2B40-AE56-10920CA026BC}"/>
              </a:ext>
            </a:extLst>
          </p:cNvPr>
          <p:cNvSpPr txBox="1">
            <a:spLocks noGrp="1"/>
          </p:cNvSpPr>
          <p:nvPr>
            <p:ph type="sldNum" sz="quarter" idx="2"/>
          </p:nvPr>
        </p:nvSpPr>
        <p:spPr>
          <a:xfrm>
            <a:off x="23891648" y="13289446"/>
            <a:ext cx="381596" cy="384176"/>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lvl1pPr defTabSz="821531"/>
          </a:lstStyle>
          <a:p>
            <a:fld id="{86CB4B4D-7CA3-9044-876B-883B54F8677D}" type="slidenum">
              <a:rPr dirty="0"/>
              <a:t>17</a:t>
            </a:fld>
            <a:endParaRPr/>
          </a:p>
        </p:txBody>
      </p:sp>
      <p:sp>
        <p:nvSpPr>
          <p:cNvPr id="4" name="1">
            <a:extLst>
              <a:ext uri="{FF2B5EF4-FFF2-40B4-BE49-F238E27FC236}">
                <a16:creationId xmlns:a16="http://schemas.microsoft.com/office/drawing/2014/main" id="{F789A4A6-4F3B-439C-BBA4-902E81B363F6}"/>
              </a:ext>
            </a:extLst>
          </p:cNvPr>
          <p:cNvSpPr/>
          <p:nvPr/>
        </p:nvSpPr>
        <p:spPr>
          <a:xfrm>
            <a:off x="1134338" y="839341"/>
            <a:ext cx="646547" cy="663865"/>
          </a:xfrm>
          <a:prstGeom prst="rect">
            <a:avLst/>
          </a:prstGeom>
          <a:ln w="50800">
            <a:solidFill>
              <a:srgbClr val="000000"/>
            </a:solidFill>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nchor="ctr"/>
          <a:lstStyle>
            <a:lvl1pPr algn="ctr" defTabSz="825500">
              <a:lnSpc>
                <a:spcPct val="100000"/>
              </a:lnSpc>
              <a:defRPr sz="3200" cap="none" spc="0">
                <a:solidFill>
                  <a:srgbClr val="DE411B"/>
                </a:solidFill>
              </a:defRPr>
            </a:lvl1pPr>
          </a:lstStyle>
          <a:p>
            <a:r>
              <a:rPr lang="ro-RO">
                <a:cs typeface="Arial"/>
              </a:rPr>
              <a:t>6</a:t>
            </a:r>
            <a:endParaRPr lang="ro-RO" dirty="0">
              <a:cs typeface="Arial"/>
            </a:endParaRPr>
          </a:p>
        </p:txBody>
      </p:sp>
      <p:sp>
        <p:nvSpPr>
          <p:cNvPr id="5" name="Additional chapter intro…">
            <a:extLst>
              <a:ext uri="{FF2B5EF4-FFF2-40B4-BE49-F238E27FC236}">
                <a16:creationId xmlns:a16="http://schemas.microsoft.com/office/drawing/2014/main" id="{88336578-E05F-4954-9716-5F381C8DF5A2}"/>
              </a:ext>
            </a:extLst>
          </p:cNvPr>
          <p:cNvSpPr txBox="1"/>
          <p:nvPr/>
        </p:nvSpPr>
        <p:spPr>
          <a:xfrm>
            <a:off x="2172244" y="1041739"/>
            <a:ext cx="14244132" cy="447302"/>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a:lnSpc>
                <a:spcPct val="80000"/>
              </a:lnSpc>
              <a:defRPr sz="7000" cap="none" spc="-209">
                <a:solidFill>
                  <a:srgbClr val="000000"/>
                </a:solidFill>
              </a:defRPr>
            </a:pPr>
            <a:r>
              <a:rPr lang="ro-RO" sz="2800" b="0">
                <a:ea typeface="+mn-lt"/>
                <a:cs typeface="+mn-lt"/>
              </a:rPr>
              <a:t>Talend jobs</a:t>
            </a:r>
            <a:endParaRPr lang="ro-RO"/>
          </a:p>
        </p:txBody>
      </p:sp>
      <p:sp>
        <p:nvSpPr>
          <p:cNvPr id="2" name="What is simply dummy text of the printing and typesetting industry has been the industry's standard dummy text ever since the 1500s when an unknown printer took a galley of type and scrambled it to make a type specimen book it has. Also, people love to h">
            <a:extLst>
              <a:ext uri="{FF2B5EF4-FFF2-40B4-BE49-F238E27FC236}">
                <a16:creationId xmlns:a16="http://schemas.microsoft.com/office/drawing/2014/main" id="{7EAD4236-853D-467D-92E6-E40EC77EE90A}"/>
              </a:ext>
            </a:extLst>
          </p:cNvPr>
          <p:cNvSpPr txBox="1"/>
          <p:nvPr/>
        </p:nvSpPr>
        <p:spPr>
          <a:xfrm>
            <a:off x="1457504" y="2233230"/>
            <a:ext cx="13455159" cy="9643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t">
            <a:spAutoFit/>
          </a:bodyPr>
          <a:lstStyle/>
          <a:p>
            <a:pPr defTabSz="821531">
              <a:lnSpc>
                <a:spcPct val="100000"/>
              </a:lnSpc>
              <a:spcBef>
                <a:spcPts val="1500"/>
              </a:spcBef>
              <a:defRPr sz="2000" b="0" cap="none" spc="0">
                <a:solidFill>
                  <a:srgbClr val="5E5E5E"/>
                </a:solidFill>
                <a:latin typeface="Helvetica Light"/>
                <a:ea typeface="Helvetica Light"/>
                <a:cs typeface="Helvetica Light"/>
                <a:sym typeface="Helvetica Light"/>
              </a:defRPr>
            </a:pPr>
            <a:r>
              <a:rPr lang="en-US" sz="2800">
                <a:latin typeface="Arial"/>
                <a:cs typeface="Arial"/>
              </a:rPr>
              <a:t>For the next jobs, there are used simple mappings and maximum a unique row component.</a:t>
            </a:r>
            <a:endParaRPr lang="en-US"/>
          </a:p>
        </p:txBody>
      </p:sp>
      <p:pic>
        <p:nvPicPr>
          <p:cNvPr id="7" name="Imagine 7">
            <a:extLst>
              <a:ext uri="{FF2B5EF4-FFF2-40B4-BE49-F238E27FC236}">
                <a16:creationId xmlns:a16="http://schemas.microsoft.com/office/drawing/2014/main" id="{6C212FE5-1AF9-404C-A072-633645682CB5}"/>
              </a:ext>
            </a:extLst>
          </p:cNvPr>
          <p:cNvPicPr>
            <a:picLocks noChangeAspect="1"/>
          </p:cNvPicPr>
          <p:nvPr/>
        </p:nvPicPr>
        <p:blipFill>
          <a:blip r:embed="rId4"/>
          <a:stretch>
            <a:fillRect/>
          </a:stretch>
        </p:blipFill>
        <p:spPr>
          <a:xfrm>
            <a:off x="16674493" y="4679670"/>
            <a:ext cx="7169727" cy="3817793"/>
          </a:xfrm>
          <a:prstGeom prst="rect">
            <a:avLst/>
          </a:prstGeom>
        </p:spPr>
      </p:pic>
      <p:pic>
        <p:nvPicPr>
          <p:cNvPr id="11" name="Image" descr="Image">
            <a:extLst>
              <a:ext uri="{FF2B5EF4-FFF2-40B4-BE49-F238E27FC236}">
                <a16:creationId xmlns:a16="http://schemas.microsoft.com/office/drawing/2014/main" id="{E7D2EF8F-4CFB-4604-A899-A131519627BA}"/>
              </a:ext>
            </a:extLst>
          </p:cNvPr>
          <p:cNvPicPr>
            <a:picLocks noChangeAspect="1"/>
          </p:cNvPicPr>
          <p:nvPr/>
        </p:nvPicPr>
        <p:blipFill>
          <a:blip r:embed="rId5"/>
          <a:stretch>
            <a:fillRect/>
          </a:stretch>
        </p:blipFill>
        <p:spPr>
          <a:xfrm>
            <a:off x="21191293" y="265569"/>
            <a:ext cx="2716610" cy="914310"/>
          </a:xfrm>
          <a:prstGeom prst="rect">
            <a:avLst/>
          </a:prstGeom>
          <a:ln w="12700">
            <a:miter lim="400000"/>
          </a:ln>
        </p:spPr>
      </p:pic>
      <p:sp>
        <p:nvSpPr>
          <p:cNvPr id="16" name="CasetăText 15">
            <a:extLst>
              <a:ext uri="{FF2B5EF4-FFF2-40B4-BE49-F238E27FC236}">
                <a16:creationId xmlns:a16="http://schemas.microsoft.com/office/drawing/2014/main" id="{AAAF9586-AAC5-45E1-94D1-8DD00A038512}"/>
              </a:ext>
            </a:extLst>
          </p:cNvPr>
          <p:cNvSpPr txBox="1"/>
          <p:nvPr/>
        </p:nvSpPr>
        <p:spPr>
          <a:xfrm>
            <a:off x="18608882" y="8731601"/>
            <a:ext cx="3262745" cy="359713"/>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rot="0" spcFirstLastPara="0" vertOverflow="overflow" horzOverflow="overflow" vert="horz" wrap="square" lIns="71437" tIns="71437" rIns="71437" bIns="71437" numCol="1" spcCol="0" rtlCol="0" fromWordArt="0" anchor="t" anchorCtr="0" forceAA="0" compatLnSpc="1">
            <a:prstTxWarp prst="textNoShape">
              <a:avLst/>
            </a:prstTxWarp>
            <a:spAutoFit/>
          </a:bodyPr>
          <a:lstStyle/>
          <a:p>
            <a:pPr defTabSz="821531">
              <a:lnSpc>
                <a:spcPct val="100000"/>
              </a:lnSpc>
              <a:spcBef>
                <a:spcPts val="3000"/>
              </a:spcBef>
            </a:pPr>
            <a:r>
              <a:rPr lang="en-US" sz="1400">
                <a:latin typeface="Arial"/>
                <a:cs typeface="Arial"/>
              </a:rPr>
              <a:t>mubi_job_orchestrator</a:t>
            </a:r>
            <a:r>
              <a:rPr lang="en-US" sz="1050" dirty="0">
                <a:latin typeface="Arial"/>
                <a:cs typeface="Arial"/>
              </a:rPr>
              <a:t> </a:t>
            </a:r>
            <a:endParaRPr lang="en-US">
              <a:cs typeface="Arial" panose="020B0604020202020204"/>
            </a:endParaRPr>
          </a:p>
        </p:txBody>
      </p:sp>
      <p:sp>
        <p:nvSpPr>
          <p:cNvPr id="22" name="CasetăText 21">
            <a:extLst>
              <a:ext uri="{FF2B5EF4-FFF2-40B4-BE49-F238E27FC236}">
                <a16:creationId xmlns:a16="http://schemas.microsoft.com/office/drawing/2014/main" id="{DEA7B399-C3D0-47A8-842A-4760B31BF7FA}"/>
              </a:ext>
            </a:extLst>
          </p:cNvPr>
          <p:cNvSpPr txBox="1"/>
          <p:nvPr/>
        </p:nvSpPr>
        <p:spPr>
          <a:xfrm>
            <a:off x="6254839" y="11902829"/>
            <a:ext cx="3262745" cy="359713"/>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rot="0" spcFirstLastPara="0" vertOverflow="overflow" horzOverflow="overflow" vert="horz" wrap="square" lIns="71437" tIns="71437" rIns="71437" bIns="71437" numCol="1" spcCol="0" rtlCol="0" fromWordArt="0" anchor="t" anchorCtr="0" forceAA="0" compatLnSpc="1">
            <a:prstTxWarp prst="textNoShape">
              <a:avLst/>
            </a:prstTxWarp>
            <a:spAutoFit/>
          </a:bodyPr>
          <a:lstStyle/>
          <a:p>
            <a:pPr defTabSz="821531">
              <a:lnSpc>
                <a:spcPct val="100000"/>
              </a:lnSpc>
              <a:spcBef>
                <a:spcPts val="3000"/>
              </a:spcBef>
            </a:pPr>
            <a:r>
              <a:rPr lang="en-US" sz="1400">
                <a:solidFill>
                  <a:schemeClr val="bg2"/>
                </a:solidFill>
                <a:latin typeface="Arial"/>
                <a:cs typeface="Arial"/>
              </a:rPr>
              <a:t>Ratings_migration</a:t>
            </a:r>
            <a:endParaRPr lang="ro-RO">
              <a:solidFill>
                <a:schemeClr val="bg2"/>
              </a:solidFill>
            </a:endParaRPr>
          </a:p>
        </p:txBody>
      </p:sp>
      <p:pic>
        <p:nvPicPr>
          <p:cNvPr id="3" name="Imagine 8">
            <a:extLst>
              <a:ext uri="{FF2B5EF4-FFF2-40B4-BE49-F238E27FC236}">
                <a16:creationId xmlns:a16="http://schemas.microsoft.com/office/drawing/2014/main" id="{F79788DC-5088-4E70-9907-7A1FDB561F6F}"/>
              </a:ext>
            </a:extLst>
          </p:cNvPr>
          <p:cNvPicPr>
            <a:picLocks noChangeAspect="1"/>
          </p:cNvPicPr>
          <p:nvPr/>
        </p:nvPicPr>
        <p:blipFill>
          <a:blip r:embed="rId6"/>
          <a:stretch>
            <a:fillRect/>
          </a:stretch>
        </p:blipFill>
        <p:spPr>
          <a:xfrm>
            <a:off x="1274052" y="3485360"/>
            <a:ext cx="12119264" cy="1753466"/>
          </a:xfrm>
          <a:prstGeom prst="rect">
            <a:avLst/>
          </a:prstGeom>
        </p:spPr>
      </p:pic>
      <p:pic>
        <p:nvPicPr>
          <p:cNvPr id="9" name="Imagine 9">
            <a:extLst>
              <a:ext uri="{FF2B5EF4-FFF2-40B4-BE49-F238E27FC236}">
                <a16:creationId xmlns:a16="http://schemas.microsoft.com/office/drawing/2014/main" id="{D9A9A590-EB10-420D-85B3-CA8280B09109}"/>
              </a:ext>
            </a:extLst>
          </p:cNvPr>
          <p:cNvPicPr>
            <a:picLocks noChangeAspect="1"/>
          </p:cNvPicPr>
          <p:nvPr/>
        </p:nvPicPr>
        <p:blipFill>
          <a:blip r:embed="rId7"/>
          <a:stretch>
            <a:fillRect/>
          </a:stretch>
        </p:blipFill>
        <p:spPr>
          <a:xfrm>
            <a:off x="1329646" y="6065439"/>
            <a:ext cx="12113202" cy="3128529"/>
          </a:xfrm>
          <a:prstGeom prst="rect">
            <a:avLst/>
          </a:prstGeom>
        </p:spPr>
      </p:pic>
      <p:pic>
        <p:nvPicPr>
          <p:cNvPr id="10" name="Imagine 11">
            <a:extLst>
              <a:ext uri="{FF2B5EF4-FFF2-40B4-BE49-F238E27FC236}">
                <a16:creationId xmlns:a16="http://schemas.microsoft.com/office/drawing/2014/main" id="{0464D1A5-56A7-4A97-9B41-037F7D95A52F}"/>
              </a:ext>
            </a:extLst>
          </p:cNvPr>
          <p:cNvPicPr>
            <a:picLocks noChangeAspect="1"/>
          </p:cNvPicPr>
          <p:nvPr/>
        </p:nvPicPr>
        <p:blipFill>
          <a:blip r:embed="rId8"/>
          <a:stretch>
            <a:fillRect/>
          </a:stretch>
        </p:blipFill>
        <p:spPr>
          <a:xfrm>
            <a:off x="1463672" y="10020824"/>
            <a:ext cx="12118397" cy="1571625"/>
          </a:xfrm>
          <a:prstGeom prst="rect">
            <a:avLst/>
          </a:prstGeom>
        </p:spPr>
      </p:pic>
      <p:sp>
        <p:nvSpPr>
          <p:cNvPr id="17" name="CasetăText 16">
            <a:extLst>
              <a:ext uri="{FF2B5EF4-FFF2-40B4-BE49-F238E27FC236}">
                <a16:creationId xmlns:a16="http://schemas.microsoft.com/office/drawing/2014/main" id="{DC186090-17CD-43AB-B8C8-BFF985E51D92}"/>
              </a:ext>
            </a:extLst>
          </p:cNvPr>
          <p:cNvSpPr txBox="1"/>
          <p:nvPr/>
        </p:nvSpPr>
        <p:spPr>
          <a:xfrm>
            <a:off x="6255535" y="5269530"/>
            <a:ext cx="3262745" cy="359713"/>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rot="0" spcFirstLastPara="0" vertOverflow="overflow" horzOverflow="overflow" vert="horz" wrap="square" lIns="71437" tIns="71437" rIns="71437" bIns="71437" numCol="1" spcCol="0" rtlCol="0" fromWordArt="0" anchor="t" anchorCtr="0" forceAA="0" compatLnSpc="1">
            <a:prstTxWarp prst="textNoShape">
              <a:avLst/>
            </a:prstTxWarp>
            <a:spAutoFit/>
          </a:bodyPr>
          <a:lstStyle/>
          <a:p>
            <a:pPr defTabSz="821531">
              <a:lnSpc>
                <a:spcPct val="100000"/>
              </a:lnSpc>
              <a:spcBef>
                <a:spcPts val="3000"/>
              </a:spcBef>
            </a:pPr>
            <a:r>
              <a:rPr lang="en-US" sz="1400">
                <a:solidFill>
                  <a:schemeClr val="bg2"/>
                </a:solidFill>
                <a:latin typeface="Arial"/>
                <a:cs typeface="Arial"/>
              </a:rPr>
              <a:t>Movie_migration</a:t>
            </a:r>
            <a:endParaRPr lang="ro-RO">
              <a:solidFill>
                <a:schemeClr val="bg2"/>
              </a:solidFill>
            </a:endParaRPr>
          </a:p>
        </p:txBody>
      </p:sp>
      <p:sp>
        <p:nvSpPr>
          <p:cNvPr id="19" name="CasetăText 18">
            <a:extLst>
              <a:ext uri="{FF2B5EF4-FFF2-40B4-BE49-F238E27FC236}">
                <a16:creationId xmlns:a16="http://schemas.microsoft.com/office/drawing/2014/main" id="{ADF18936-196F-4401-B5C0-5A4FF1DEF849}"/>
              </a:ext>
            </a:extLst>
          </p:cNvPr>
          <p:cNvSpPr txBox="1"/>
          <p:nvPr/>
        </p:nvSpPr>
        <p:spPr>
          <a:xfrm>
            <a:off x="6256231" y="9181698"/>
            <a:ext cx="3262745" cy="359713"/>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rot="0" spcFirstLastPara="0" vertOverflow="overflow" horzOverflow="overflow" vert="horz" wrap="square" lIns="71437" tIns="71437" rIns="71437" bIns="71437" numCol="1" spcCol="0" rtlCol="0" fromWordArt="0" anchor="t" anchorCtr="0" forceAA="0" compatLnSpc="1">
            <a:prstTxWarp prst="textNoShape">
              <a:avLst/>
            </a:prstTxWarp>
            <a:spAutoFit/>
          </a:bodyPr>
          <a:lstStyle/>
          <a:p>
            <a:pPr defTabSz="821531">
              <a:lnSpc>
                <a:spcPct val="100000"/>
              </a:lnSpc>
              <a:spcBef>
                <a:spcPts val="3000"/>
              </a:spcBef>
            </a:pPr>
            <a:r>
              <a:rPr lang="en-US" sz="1400">
                <a:solidFill>
                  <a:schemeClr val="bg2"/>
                </a:solidFill>
                <a:latin typeface="Arial"/>
                <a:cs typeface="Arial"/>
              </a:rPr>
              <a:t>Users_migration</a:t>
            </a:r>
            <a:endParaRPr lang="ro-RO">
              <a:solidFill>
                <a:schemeClr val="bg2"/>
              </a:solidFill>
            </a:endParaRPr>
          </a:p>
        </p:txBody>
      </p:sp>
    </p:spTree>
    <p:extLst>
      <p:ext uri="{BB962C8B-B14F-4D97-AF65-F5344CB8AC3E}">
        <p14:creationId xmlns:p14="http://schemas.microsoft.com/office/powerpoint/2010/main" val="1706972364"/>
      </p:ext>
    </p:extLst>
  </p:cSld>
  <p:clrMapOvr>
    <a:masterClrMapping/>
  </p:clrMapOvr>
  <mc:AlternateContent xmlns:mc="http://schemas.openxmlformats.org/markup-compatibility/2006" xmlns:p14="http://schemas.microsoft.com/office/powerpoint/2010/main">
    <mc:Choice Requires="p14">
      <p:transition spd="med" p14:dur="700">
        <p:push dir="u"/>
      </p:transition>
    </mc:Choice>
    <mc:Fallback xmlns="">
      <p:transition spd="med">
        <p:push dir="u"/>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a:extLst>
              <a:ext uri="{FF2B5EF4-FFF2-40B4-BE49-F238E27FC236}">
                <a16:creationId xmlns:a16="http://schemas.microsoft.com/office/drawing/2014/main" id="{FEB07523-0DF3-2B40-AE56-10920CA026BC}"/>
              </a:ext>
            </a:extLst>
          </p:cNvPr>
          <p:cNvSpPr txBox="1">
            <a:spLocks noGrp="1"/>
          </p:cNvSpPr>
          <p:nvPr>
            <p:ph type="sldNum" sz="quarter" idx="2"/>
          </p:nvPr>
        </p:nvSpPr>
        <p:spPr>
          <a:xfrm>
            <a:off x="23891648" y="13289446"/>
            <a:ext cx="381596" cy="38417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lvl1pPr defTabSz="821531"/>
          </a:lstStyle>
          <a:p>
            <a:fld id="{86CB4B4D-7CA3-9044-876B-883B54F8677D}" type="slidenum">
              <a:rPr dirty="0"/>
              <a:t>18</a:t>
            </a:fld>
            <a:endParaRPr/>
          </a:p>
        </p:txBody>
      </p:sp>
      <p:sp>
        <p:nvSpPr>
          <p:cNvPr id="4" name="1">
            <a:extLst>
              <a:ext uri="{FF2B5EF4-FFF2-40B4-BE49-F238E27FC236}">
                <a16:creationId xmlns:a16="http://schemas.microsoft.com/office/drawing/2014/main" id="{F789A4A6-4F3B-439C-BBA4-902E81B363F6}"/>
              </a:ext>
            </a:extLst>
          </p:cNvPr>
          <p:cNvSpPr/>
          <p:nvPr/>
        </p:nvSpPr>
        <p:spPr>
          <a:xfrm>
            <a:off x="1134338" y="839341"/>
            <a:ext cx="646547" cy="663865"/>
          </a:xfrm>
          <a:prstGeom prst="rect">
            <a:avLst/>
          </a:prstGeom>
          <a:ln w="50800">
            <a:solidFill>
              <a:srgbClr val="000000"/>
            </a:solidFill>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chor="ctr"/>
          <a:lstStyle>
            <a:lvl1pPr algn="ctr" defTabSz="825500">
              <a:lnSpc>
                <a:spcPct val="100000"/>
              </a:lnSpc>
              <a:defRPr sz="3200" cap="none" spc="0">
                <a:solidFill>
                  <a:srgbClr val="DE411B"/>
                </a:solidFill>
              </a:defRPr>
            </a:lvl1pPr>
          </a:lstStyle>
          <a:p>
            <a:r>
              <a:rPr lang="ro-RO">
                <a:cs typeface="Arial"/>
              </a:rPr>
              <a:t>6</a:t>
            </a:r>
            <a:endParaRPr lang="ro-RO" dirty="0">
              <a:cs typeface="Arial"/>
            </a:endParaRPr>
          </a:p>
        </p:txBody>
      </p:sp>
      <p:sp>
        <p:nvSpPr>
          <p:cNvPr id="5" name="Additional chapter intro…">
            <a:extLst>
              <a:ext uri="{FF2B5EF4-FFF2-40B4-BE49-F238E27FC236}">
                <a16:creationId xmlns:a16="http://schemas.microsoft.com/office/drawing/2014/main" id="{88336578-E05F-4954-9716-5F381C8DF5A2}"/>
              </a:ext>
            </a:extLst>
          </p:cNvPr>
          <p:cNvSpPr txBox="1"/>
          <p:nvPr/>
        </p:nvSpPr>
        <p:spPr>
          <a:xfrm>
            <a:off x="2172244" y="1041739"/>
            <a:ext cx="14244132" cy="447302"/>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p>
            <a:pPr>
              <a:lnSpc>
                <a:spcPct val="80000"/>
              </a:lnSpc>
              <a:defRPr sz="7000" cap="none" spc="-209">
                <a:solidFill>
                  <a:srgbClr val="000000"/>
                </a:solidFill>
              </a:defRPr>
            </a:pPr>
            <a:r>
              <a:rPr lang="ro-RO" sz="2800" b="0">
                <a:ea typeface="+mn-lt"/>
                <a:cs typeface="+mn-lt"/>
              </a:rPr>
              <a:t>Talend jobs</a:t>
            </a:r>
            <a:endParaRPr lang="ro-RO"/>
          </a:p>
        </p:txBody>
      </p:sp>
      <p:sp>
        <p:nvSpPr>
          <p:cNvPr id="2" name="What is simply dummy text of the printing and typesetting industry has been the industry's standard dummy text ever since the 1500s when an unknown printer took a galley of type and scrambled it to make a type specimen book it has. Also, people love to h">
            <a:extLst>
              <a:ext uri="{FF2B5EF4-FFF2-40B4-BE49-F238E27FC236}">
                <a16:creationId xmlns:a16="http://schemas.microsoft.com/office/drawing/2014/main" id="{7EAD4236-853D-467D-92E6-E40EC77EE90A}"/>
              </a:ext>
            </a:extLst>
          </p:cNvPr>
          <p:cNvSpPr txBox="1"/>
          <p:nvPr/>
        </p:nvSpPr>
        <p:spPr>
          <a:xfrm>
            <a:off x="1457504" y="2025412"/>
            <a:ext cx="13455159" cy="171072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t">
            <a:spAutoFit/>
          </a:bodyPr>
          <a:lstStyle/>
          <a:p>
            <a:pPr defTabSz="821531">
              <a:lnSpc>
                <a:spcPct val="100000"/>
              </a:lnSpc>
              <a:spcBef>
                <a:spcPts val="1500"/>
              </a:spcBef>
              <a:defRPr sz="2000" b="0" cap="none" spc="0">
                <a:solidFill>
                  <a:srgbClr val="5E5E5E"/>
                </a:solidFill>
                <a:latin typeface="Helvetica Light"/>
                <a:ea typeface="Helvetica Light"/>
                <a:cs typeface="Helvetica Light"/>
                <a:sym typeface="Helvetica Light"/>
              </a:defRPr>
            </a:pPr>
            <a:r>
              <a:rPr lang="en-US" sz="2400">
                <a:latin typeface="Arial"/>
                <a:cs typeface="Arial"/>
              </a:rPr>
              <a:t>The transformation upon "lists" table was a problematic one.</a:t>
            </a:r>
            <a:endParaRPr lang="en-US" sz="2000">
              <a:latin typeface="Helvetica Light"/>
            </a:endParaRPr>
          </a:p>
          <a:p>
            <a:pPr defTabSz="821531">
              <a:lnSpc>
                <a:spcPct val="100000"/>
              </a:lnSpc>
              <a:spcBef>
                <a:spcPts val="1500"/>
              </a:spcBef>
              <a:defRPr sz="2000" b="0" cap="none" spc="0">
                <a:solidFill>
                  <a:srgbClr val="5E5E5E"/>
                </a:solidFill>
                <a:latin typeface="Helvetica Light"/>
                <a:ea typeface="Helvetica Light"/>
                <a:cs typeface="Helvetica Light"/>
                <a:sym typeface="Helvetica Light"/>
              </a:defRPr>
            </a:pPr>
            <a:r>
              <a:rPr lang="en-US" sz="2400">
                <a:latin typeface="Arial"/>
              </a:rPr>
              <a:t>The target is to transform all the collumns that contain urls into rows, eliminating the NULLS from the table.</a:t>
            </a:r>
            <a:br>
              <a:rPr lang="en-US" dirty="0"/>
            </a:br>
            <a:endParaRPr lang="en-US"/>
          </a:p>
        </p:txBody>
      </p:sp>
      <p:pic>
        <p:nvPicPr>
          <p:cNvPr id="12" name="Image" descr="Image">
            <a:extLst>
              <a:ext uri="{FF2B5EF4-FFF2-40B4-BE49-F238E27FC236}">
                <a16:creationId xmlns:a16="http://schemas.microsoft.com/office/drawing/2014/main" id="{D1B56757-C531-4573-993B-3F6C04270B44}"/>
              </a:ext>
            </a:extLst>
          </p:cNvPr>
          <p:cNvPicPr>
            <a:picLocks noChangeAspect="1"/>
          </p:cNvPicPr>
          <p:nvPr/>
        </p:nvPicPr>
        <p:blipFill>
          <a:blip r:embed="rId3"/>
          <a:stretch>
            <a:fillRect/>
          </a:stretch>
        </p:blipFill>
        <p:spPr>
          <a:xfrm>
            <a:off x="21095564" y="368746"/>
            <a:ext cx="2733432" cy="898426"/>
          </a:xfrm>
          <a:prstGeom prst="rect">
            <a:avLst/>
          </a:prstGeom>
          <a:ln w="12700">
            <a:miter lim="400000"/>
          </a:ln>
        </p:spPr>
      </p:pic>
      <p:pic>
        <p:nvPicPr>
          <p:cNvPr id="13" name="Imagine 13" descr="O imagine care conține text&#10;&#10;Descriere generată automat">
            <a:extLst>
              <a:ext uri="{FF2B5EF4-FFF2-40B4-BE49-F238E27FC236}">
                <a16:creationId xmlns:a16="http://schemas.microsoft.com/office/drawing/2014/main" id="{AC38C62A-F8E4-4987-A43A-010BC1A6C9A3}"/>
              </a:ext>
            </a:extLst>
          </p:cNvPr>
          <p:cNvPicPr>
            <a:picLocks noChangeAspect="1"/>
          </p:cNvPicPr>
          <p:nvPr/>
        </p:nvPicPr>
        <p:blipFill>
          <a:blip r:embed="rId4"/>
          <a:stretch>
            <a:fillRect/>
          </a:stretch>
        </p:blipFill>
        <p:spPr>
          <a:xfrm>
            <a:off x="1453448" y="3474016"/>
            <a:ext cx="15960436" cy="1983798"/>
          </a:xfrm>
          <a:prstGeom prst="rect">
            <a:avLst/>
          </a:prstGeom>
        </p:spPr>
      </p:pic>
      <p:sp>
        <p:nvSpPr>
          <p:cNvPr id="20" name="What is simply dummy text of the printing and typesetting industry has been the industry's standard dummy text ever since the 1500s when an unknown printer took a galley of type and scrambled it to make a type specimen book it has. Also, people love to h">
            <a:extLst>
              <a:ext uri="{FF2B5EF4-FFF2-40B4-BE49-F238E27FC236}">
                <a16:creationId xmlns:a16="http://schemas.microsoft.com/office/drawing/2014/main" id="{C111F952-7BD4-4CF7-B11D-AD3DB959695F}"/>
              </a:ext>
            </a:extLst>
          </p:cNvPr>
          <p:cNvSpPr txBox="1"/>
          <p:nvPr/>
        </p:nvSpPr>
        <p:spPr>
          <a:xfrm>
            <a:off x="1458200" y="5627419"/>
            <a:ext cx="13455159" cy="434221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t">
            <a:spAutoFit/>
          </a:bodyPr>
          <a:lstStyle/>
          <a:p>
            <a:pPr defTabSz="821531">
              <a:lnSpc>
                <a:spcPct val="100000"/>
              </a:lnSpc>
              <a:spcBef>
                <a:spcPts val="1500"/>
              </a:spcBef>
              <a:defRPr sz="2000" b="0" cap="none" spc="0">
                <a:solidFill>
                  <a:srgbClr val="5E5E5E"/>
                </a:solidFill>
                <a:latin typeface="Helvetica Light"/>
                <a:ea typeface="Helvetica Light"/>
                <a:cs typeface="Helvetica Light"/>
                <a:sym typeface="Helvetica Light"/>
              </a:defRPr>
            </a:pPr>
            <a:r>
              <a:rPr lang="en-US" sz="2800">
                <a:latin typeface="Arial"/>
                <a:cs typeface="Arial"/>
              </a:rPr>
              <a:t>The Talend solution</a:t>
            </a:r>
            <a:r>
              <a:rPr lang="en-US" sz="2800" dirty="0">
                <a:latin typeface="Arial"/>
                <a:cs typeface="Arial"/>
              </a:rPr>
              <a:t>:</a:t>
            </a:r>
            <a:endParaRPr lang="en-US" sz="2000" dirty="0">
              <a:latin typeface="Helvetica Light"/>
              <a:cs typeface="Arial"/>
            </a:endParaRPr>
          </a:p>
          <a:p>
            <a:pPr marL="346075" indent="-346075" defTabSz="821531">
              <a:lnSpc>
                <a:spcPct val="100000"/>
              </a:lnSpc>
              <a:spcBef>
                <a:spcPts val="1500"/>
              </a:spcBef>
              <a:buFontTx/>
              <a:buAutoNum type="arabicPeriod"/>
              <a:defRPr sz="2000" b="0" cap="none" spc="0">
                <a:solidFill>
                  <a:srgbClr val="5E5E5E"/>
                </a:solidFill>
                <a:latin typeface="Helvetica Light"/>
                <a:ea typeface="Helvetica Light"/>
                <a:cs typeface="Helvetica Light"/>
                <a:sym typeface="Helvetica Light"/>
              </a:defRPr>
            </a:pPr>
            <a:r>
              <a:rPr lang="en-US">
                <a:latin typeface="Arial"/>
                <a:ea typeface="+mn-lt"/>
                <a:cs typeface="+mn-lt"/>
              </a:rPr>
              <a:t>All the collumns are transposed into a single row using the following format:</a:t>
            </a:r>
            <a:endParaRPr lang="en-US" i="1">
              <a:latin typeface="Helvetica Light"/>
              <a:ea typeface="+mn-lt"/>
              <a:cs typeface="+mn-lt"/>
            </a:endParaRPr>
          </a:p>
          <a:p>
            <a:pPr lvl="4" indent="0" defTabSz="821531">
              <a:lnSpc>
                <a:spcPct val="100000"/>
              </a:lnSpc>
              <a:spcBef>
                <a:spcPts val="1500"/>
              </a:spcBef>
              <a:defRPr sz="2000" b="0" cap="none" spc="0">
                <a:solidFill>
                  <a:srgbClr val="5E5E5E"/>
                </a:solidFill>
                <a:latin typeface="Helvetica Light"/>
                <a:ea typeface="Helvetica Light"/>
                <a:cs typeface="Helvetica Light"/>
                <a:sym typeface="Helvetica Light"/>
              </a:defRPr>
            </a:pPr>
            <a:r>
              <a:rPr lang="en-US" dirty="0">
                <a:latin typeface="Arial"/>
                <a:ea typeface="+mn-lt"/>
                <a:cs typeface="+mn-lt"/>
              </a:rPr>
              <a:t>                      </a:t>
            </a:r>
            <a:r>
              <a:rPr lang="en-US" i="1">
                <a:latin typeface="Arial"/>
                <a:ea typeface="+mn-lt"/>
                <a:cs typeface="+mn-lt"/>
              </a:rPr>
              <a:t>&lt;url&gt;;1,&lt;cover&gt;;2,&lt;first&gt;;3,&lt;second&gt;;4,&lt;third&gt;;5</a:t>
            </a:r>
            <a:endParaRPr lang="en-US" i="1">
              <a:cs typeface="Arial"/>
            </a:endParaRPr>
          </a:p>
          <a:p>
            <a:pPr marL="688975" lvl="1" indent="-342900" defTabSz="821531">
              <a:lnSpc>
                <a:spcPct val="100000"/>
              </a:lnSpc>
              <a:spcBef>
                <a:spcPts val="1500"/>
              </a:spcBef>
              <a:buFont typeface="Arial"/>
              <a:buChar char="•"/>
              <a:defRPr sz="2000" b="0" cap="none" spc="0">
                <a:solidFill>
                  <a:srgbClr val="5E5E5E"/>
                </a:solidFill>
                <a:latin typeface="Helvetica Light"/>
                <a:ea typeface="Helvetica Light"/>
                <a:cs typeface="Helvetica Light"/>
                <a:sym typeface="Helvetica Light"/>
              </a:defRPr>
            </a:pPr>
            <a:r>
              <a:rPr lang="en-US">
                <a:latin typeface="Arial"/>
                <a:cs typeface="Arial"/>
              </a:rPr>
              <a:t>The process is conducted in the tMap_2 component</a:t>
            </a:r>
          </a:p>
          <a:p>
            <a:pPr marL="346075" indent="-346075" defTabSz="821531">
              <a:lnSpc>
                <a:spcPct val="100000"/>
              </a:lnSpc>
              <a:spcBef>
                <a:spcPts val="1500"/>
              </a:spcBef>
              <a:buAutoNum type="arabicPeriod"/>
              <a:defRPr sz="2000" b="0" cap="none" spc="0">
                <a:solidFill>
                  <a:srgbClr val="5E5E5E"/>
                </a:solidFill>
                <a:latin typeface="Helvetica Light"/>
                <a:ea typeface="Helvetica Light"/>
                <a:cs typeface="Helvetica Light"/>
                <a:sym typeface="Helvetica Light"/>
              </a:defRPr>
            </a:pPr>
            <a:r>
              <a:rPr lang="en-US">
                <a:latin typeface="Arial"/>
                <a:cs typeface="Arial"/>
              </a:rPr>
              <a:t>The data is then normalized after the "," delimtator.</a:t>
            </a:r>
            <a:endParaRPr lang="en-US" dirty="0">
              <a:ea typeface="+mn-lt"/>
              <a:cs typeface="+mn-lt"/>
            </a:endParaRPr>
          </a:p>
          <a:p>
            <a:pPr marL="346075" indent="-346075" defTabSz="821531">
              <a:lnSpc>
                <a:spcPct val="100000"/>
              </a:lnSpc>
              <a:spcBef>
                <a:spcPts val="1500"/>
              </a:spcBef>
              <a:buAutoNum type="arabicPeriod"/>
              <a:defRPr sz="2000" b="0" cap="none" spc="0">
                <a:solidFill>
                  <a:srgbClr val="5E5E5E"/>
                </a:solidFill>
                <a:latin typeface="Helvetica Light"/>
                <a:ea typeface="Helvetica Light"/>
                <a:cs typeface="Helvetica Light"/>
                <a:sym typeface="Helvetica Light"/>
              </a:defRPr>
            </a:pPr>
            <a:r>
              <a:rPr lang="en-US">
                <a:latin typeface="Arial"/>
                <a:cs typeface="Arial"/>
              </a:rPr>
              <a:t>tMap_3 splits the format </a:t>
            </a:r>
            <a:r>
              <a:rPr lang="en-US" i="1">
                <a:latin typeface="Arial"/>
                <a:cs typeface="Arial"/>
              </a:rPr>
              <a:t>&lt;url&gt;;&lt;tip_url&gt;</a:t>
            </a:r>
            <a:r>
              <a:rPr lang="en-US">
                <a:latin typeface="Arial"/>
                <a:cs typeface="Arial"/>
              </a:rPr>
              <a:t> into two different columns</a:t>
            </a:r>
            <a:r>
              <a:rPr lang="en-US" dirty="0">
                <a:latin typeface="Arial"/>
                <a:cs typeface="Arial"/>
              </a:rPr>
              <a:t>.</a:t>
            </a:r>
            <a:endParaRPr lang="en-US" dirty="0">
              <a:ea typeface="+mn-lt"/>
              <a:cs typeface="+mn-lt"/>
            </a:endParaRPr>
          </a:p>
          <a:p>
            <a:pPr marL="346075" indent="-346075" defTabSz="821531">
              <a:lnSpc>
                <a:spcPct val="100000"/>
              </a:lnSpc>
              <a:spcBef>
                <a:spcPts val="1500"/>
              </a:spcBef>
              <a:buAutoNum type="arabicPeriod"/>
              <a:defRPr sz="2000" b="0" cap="none" spc="0">
                <a:solidFill>
                  <a:srgbClr val="5E5E5E"/>
                </a:solidFill>
                <a:latin typeface="Helvetica Light"/>
                <a:ea typeface="Helvetica Light"/>
                <a:cs typeface="Helvetica Light"/>
                <a:sym typeface="Helvetica Light"/>
              </a:defRPr>
            </a:pPr>
            <a:r>
              <a:rPr lang="en-US">
                <a:latin typeface="Arial"/>
                <a:cs typeface="Arial"/>
              </a:rPr>
              <a:t>The result is stored in the "lists_urls" table.</a:t>
            </a:r>
            <a:endParaRPr lang="en-US">
              <a:ea typeface="+mn-lt"/>
              <a:cs typeface="+mn-lt"/>
            </a:endParaRPr>
          </a:p>
          <a:p>
            <a:pPr defTabSz="821531">
              <a:lnSpc>
                <a:spcPct val="100000"/>
              </a:lnSpc>
              <a:spcBef>
                <a:spcPts val="1500"/>
              </a:spcBef>
              <a:defRPr sz="2000" b="0" cap="none" spc="0">
                <a:solidFill>
                  <a:srgbClr val="5E5E5E"/>
                </a:solidFill>
                <a:latin typeface="Helvetica Light"/>
                <a:ea typeface="Helvetica Light"/>
                <a:cs typeface="Helvetica Light"/>
                <a:sym typeface="Helvetica Light"/>
              </a:defRPr>
            </a:pPr>
            <a:br>
              <a:rPr lang="en-US" dirty="0"/>
            </a:br>
            <a:endParaRPr lang="en-US"/>
          </a:p>
        </p:txBody>
      </p:sp>
      <p:pic>
        <p:nvPicPr>
          <p:cNvPr id="14" name="Imagine 14">
            <a:extLst>
              <a:ext uri="{FF2B5EF4-FFF2-40B4-BE49-F238E27FC236}">
                <a16:creationId xmlns:a16="http://schemas.microsoft.com/office/drawing/2014/main" id="{28249032-AAE9-44BA-B462-39B32BECF160}"/>
              </a:ext>
            </a:extLst>
          </p:cNvPr>
          <p:cNvPicPr>
            <a:picLocks noChangeAspect="1"/>
          </p:cNvPicPr>
          <p:nvPr/>
        </p:nvPicPr>
        <p:blipFill>
          <a:blip r:embed="rId5"/>
          <a:stretch>
            <a:fillRect/>
          </a:stretch>
        </p:blipFill>
        <p:spPr>
          <a:xfrm>
            <a:off x="1450337" y="9099940"/>
            <a:ext cx="14133368" cy="2813338"/>
          </a:xfrm>
          <a:prstGeom prst="rect">
            <a:avLst/>
          </a:prstGeom>
        </p:spPr>
      </p:pic>
      <p:sp>
        <p:nvSpPr>
          <p:cNvPr id="15" name="CasetăText 14">
            <a:extLst>
              <a:ext uri="{FF2B5EF4-FFF2-40B4-BE49-F238E27FC236}">
                <a16:creationId xmlns:a16="http://schemas.microsoft.com/office/drawing/2014/main" id="{DC15859C-4C53-4EB3-A004-F8C0E808B132}"/>
              </a:ext>
            </a:extLst>
          </p:cNvPr>
          <p:cNvSpPr txBox="1"/>
          <p:nvPr/>
        </p:nvSpPr>
        <p:spPr>
          <a:xfrm>
            <a:off x="6254839" y="11902829"/>
            <a:ext cx="3262745" cy="359713"/>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rot="0" spcFirstLastPara="0" vertOverflow="overflow" horzOverflow="overflow" vert="horz" wrap="square" lIns="71437" tIns="71437" rIns="71437" bIns="71437" numCol="1" spcCol="0" rtlCol="0" fromWordArt="0" anchor="t" anchorCtr="0" forceAA="0" compatLnSpc="1">
            <a:prstTxWarp prst="textNoShape">
              <a:avLst/>
            </a:prstTxWarp>
            <a:spAutoFit/>
          </a:bodyPr>
          <a:lstStyle/>
          <a:p>
            <a:pPr defTabSz="821531">
              <a:lnSpc>
                <a:spcPct val="100000"/>
              </a:lnSpc>
              <a:spcBef>
                <a:spcPts val="3000"/>
              </a:spcBef>
            </a:pPr>
            <a:r>
              <a:rPr lang="en-US" sz="1400">
                <a:solidFill>
                  <a:schemeClr val="bg2"/>
                </a:solidFill>
                <a:latin typeface="Arial"/>
                <a:cs typeface="Arial"/>
              </a:rPr>
              <a:t>Lists_migration</a:t>
            </a:r>
            <a:endParaRPr lang="ro-RO">
              <a:solidFill>
                <a:schemeClr val="bg2"/>
              </a:solidFill>
            </a:endParaRPr>
          </a:p>
        </p:txBody>
      </p:sp>
    </p:spTree>
    <p:extLst>
      <p:ext uri="{BB962C8B-B14F-4D97-AF65-F5344CB8AC3E}">
        <p14:creationId xmlns:p14="http://schemas.microsoft.com/office/powerpoint/2010/main" val="2509153911"/>
      </p:ext>
    </p:extLst>
  </p:cSld>
  <p:clrMapOvr>
    <a:masterClrMapping/>
  </p:clrMapOvr>
  <mc:AlternateContent xmlns:mc="http://schemas.openxmlformats.org/markup-compatibility/2006" xmlns:p14="http://schemas.microsoft.com/office/powerpoint/2010/main">
    <mc:Choice Requires="p14">
      <p:transition spd="med" p14:dur="700">
        <p:push dir="u"/>
      </p:transition>
    </mc:Choice>
    <mc:Fallback xmlns="">
      <p:transition spd="med">
        <p:push dir="u"/>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descr="Image">
            <a:extLst>
              <a:ext uri="{FF2B5EF4-FFF2-40B4-BE49-F238E27FC236}">
                <a16:creationId xmlns:a16="http://schemas.microsoft.com/office/drawing/2014/main" id="{73DECA95-5699-42FC-A1B6-8A7C3A970190}"/>
              </a:ext>
            </a:extLst>
          </p:cNvPr>
          <p:cNvPicPr>
            <a:picLocks noChangeAspect="1"/>
          </p:cNvPicPr>
          <p:nvPr/>
        </p:nvPicPr>
        <p:blipFill>
          <a:blip r:embed="rId3">
            <a:alphaModFix amt="80000"/>
          </a:blip>
          <a:stretch>
            <a:fillRect/>
          </a:stretch>
        </p:blipFill>
        <p:spPr>
          <a:xfrm>
            <a:off x="0" y="0"/>
            <a:ext cx="24384000" cy="13716000"/>
          </a:xfrm>
          <a:prstGeom prst="rect">
            <a:avLst/>
          </a:prstGeom>
          <a:ln w="12700">
            <a:miter lim="400000"/>
          </a:ln>
        </p:spPr>
      </p:pic>
      <p:sp>
        <p:nvSpPr>
          <p:cNvPr id="553" name="1"/>
          <p:cNvSpPr/>
          <p:nvPr/>
        </p:nvSpPr>
        <p:spPr>
          <a:xfrm>
            <a:off x="3149600" y="6715165"/>
            <a:ext cx="1270000" cy="1270001"/>
          </a:xfrm>
          <a:prstGeom prst="rect">
            <a:avLst/>
          </a:prstGeom>
          <a:ln w="50800">
            <a:solidFill>
              <a:srgbClr val="000000"/>
            </a:solidFill>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nchor="ctr"/>
          <a:lstStyle>
            <a:lvl1pPr algn="ctr" defTabSz="825500">
              <a:lnSpc>
                <a:spcPct val="100000"/>
              </a:lnSpc>
              <a:defRPr sz="3200" cap="none" spc="0">
                <a:solidFill>
                  <a:srgbClr val="DE411B"/>
                </a:solidFill>
              </a:defRPr>
            </a:lvl1pPr>
          </a:lstStyle>
          <a:p>
            <a:r>
              <a:rPr lang="ro-RO">
                <a:cs typeface="Arial"/>
              </a:rPr>
              <a:t>7</a:t>
            </a:r>
            <a:endParaRPr lang="ro-RO" dirty="0">
              <a:cs typeface="Arial"/>
            </a:endParaRPr>
          </a:p>
        </p:txBody>
      </p:sp>
      <p:sp>
        <p:nvSpPr>
          <p:cNvPr id="554" name="Additional chapter intro…"/>
          <p:cNvSpPr txBox="1"/>
          <p:nvPr/>
        </p:nvSpPr>
        <p:spPr>
          <a:xfrm>
            <a:off x="3016570" y="9726175"/>
            <a:ext cx="14244132" cy="964367"/>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a:lnSpc>
                <a:spcPct val="80000"/>
              </a:lnSpc>
              <a:defRPr sz="7000" cap="none" spc="-209">
                <a:solidFill>
                  <a:srgbClr val="000000"/>
                </a:solidFill>
              </a:defRPr>
            </a:pPr>
            <a:r>
              <a:rPr lang="ro-RO">
                <a:cs typeface="Arial"/>
              </a:rPr>
              <a:t>Chossing a proper BI tool</a:t>
            </a:r>
            <a:endParaRPr lang="ro-RO"/>
          </a:p>
        </p:txBody>
      </p:sp>
      <p:pic>
        <p:nvPicPr>
          <p:cNvPr id="557" name="Image" descr="Image"/>
          <p:cNvPicPr>
            <a:picLocks noChangeAspect="1"/>
          </p:cNvPicPr>
          <p:nvPr/>
        </p:nvPicPr>
        <p:blipFill>
          <a:blip r:embed="rId4">
            <a:alphaModFix amt="50000"/>
          </a:blip>
          <a:stretch>
            <a:fillRect/>
          </a:stretch>
        </p:blipFill>
        <p:spPr>
          <a:xfrm>
            <a:off x="97607" y="13300558"/>
            <a:ext cx="428506" cy="320676"/>
          </a:xfrm>
          <a:prstGeom prst="rect">
            <a:avLst/>
          </a:prstGeom>
          <a:ln w="12700">
            <a:miter lim="400000"/>
          </a:ln>
        </p:spPr>
      </p:pic>
      <p:pic>
        <p:nvPicPr>
          <p:cNvPr id="2" name="Image" descr="Image">
            <a:extLst>
              <a:ext uri="{FF2B5EF4-FFF2-40B4-BE49-F238E27FC236}">
                <a16:creationId xmlns:a16="http://schemas.microsoft.com/office/drawing/2014/main" id="{2021B2C4-33CD-471D-8F38-E9BD4D421AA8}"/>
              </a:ext>
            </a:extLst>
          </p:cNvPr>
          <p:cNvPicPr>
            <a:picLocks noChangeAspect="1"/>
          </p:cNvPicPr>
          <p:nvPr/>
        </p:nvPicPr>
        <p:blipFill>
          <a:blip r:embed="rId5"/>
          <a:stretch>
            <a:fillRect/>
          </a:stretch>
        </p:blipFill>
        <p:spPr>
          <a:xfrm>
            <a:off x="21095564" y="368746"/>
            <a:ext cx="2733432" cy="898426"/>
          </a:xfrm>
          <a:prstGeom prst="rect">
            <a:avLst/>
          </a:prstGeom>
          <a:ln w="12700">
            <a:miter lim="400000"/>
          </a:ln>
        </p:spPr>
      </p:pic>
      <p:sp>
        <p:nvSpPr>
          <p:cNvPr id="4" name="The background is different">
            <a:extLst>
              <a:ext uri="{FF2B5EF4-FFF2-40B4-BE49-F238E27FC236}">
                <a16:creationId xmlns:a16="http://schemas.microsoft.com/office/drawing/2014/main" id="{39EABF23-AA42-4C4E-AAA3-7BBD1EAFE357}"/>
              </a:ext>
            </a:extLst>
          </p:cNvPr>
          <p:cNvSpPr txBox="1"/>
          <p:nvPr/>
        </p:nvSpPr>
        <p:spPr>
          <a:xfrm>
            <a:off x="3014340" y="8629258"/>
            <a:ext cx="14246805" cy="3518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t">
            <a:spAutoFit/>
          </a:bodyPr>
          <a:lstStyle>
            <a:lvl1pPr>
              <a:defRPr>
                <a:solidFill>
                  <a:srgbClr val="000000"/>
                </a:solidFill>
              </a:defRPr>
            </a:lvl1pPr>
          </a:lstStyle>
          <a:p>
            <a:r>
              <a:rPr lang="ro-RO">
                <a:cs typeface="Arial"/>
              </a:rPr>
              <a:t>MUBI </a:t>
            </a:r>
            <a:r>
              <a:rPr lang="ro-RO" err="1">
                <a:cs typeface="Arial"/>
              </a:rPr>
              <a:t>Platform</a:t>
            </a:r>
          </a:p>
        </p:txBody>
      </p:sp>
    </p:spTree>
    <p:extLst>
      <p:ext uri="{BB962C8B-B14F-4D97-AF65-F5344CB8AC3E}">
        <p14:creationId xmlns:p14="http://schemas.microsoft.com/office/powerpoint/2010/main" val="545507938"/>
      </p:ext>
    </p:extLst>
  </p:cSld>
  <p:clrMapOvr>
    <a:masterClrMapping/>
  </p:clrMapOvr>
  <mc:AlternateContent xmlns:mc="http://schemas.openxmlformats.org/markup-compatibility/2006" xmlns:p14="http://schemas.microsoft.com/office/powerpoint/2010/main">
    <mc:Choice Requires="p14">
      <p:transition spd="med" p14:dur="700">
        <p:push dir="u"/>
      </p:transition>
    </mc:Choice>
    <mc:Fallback xmlns="">
      <p:transition spd="med">
        <p:push dir="u"/>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Slide Number"/>
          <p:cNvSpPr txBox="1">
            <a:spLocks noGrp="1"/>
          </p:cNvSpPr>
          <p:nvPr>
            <p:ph type="sldNum" sz="quarter" idx="2"/>
          </p:nvPr>
        </p:nvSpPr>
        <p:spPr>
          <a:xfrm>
            <a:off x="24004658" y="13289446"/>
            <a:ext cx="268586" cy="384176"/>
          </a:xfrm>
          <a:prstGeom prst="rect">
            <a:avLst/>
          </a:prstGeom>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71437" tIns="71437" rIns="71437" bIns="71437"/>
          <a:lstStyle>
            <a:lvl1pPr defTabSz="821531"/>
          </a:lstStyle>
          <a:p>
            <a:fld id="{86CB4B4D-7CA3-9044-876B-883B54F8677D}" type="slidenum">
              <a:t>2</a:t>
            </a:fld>
            <a:endParaRPr/>
          </a:p>
        </p:txBody>
      </p:sp>
      <p:sp>
        <p:nvSpPr>
          <p:cNvPr id="101" name="Agenda"/>
          <p:cNvSpPr txBox="1"/>
          <p:nvPr/>
        </p:nvSpPr>
        <p:spPr>
          <a:xfrm>
            <a:off x="3044700" y="3792734"/>
            <a:ext cx="4424634" cy="1168401"/>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lvl1pPr>
              <a:lnSpc>
                <a:spcPct val="80000"/>
              </a:lnSpc>
              <a:defRPr sz="7000" cap="none" spc="-209"/>
            </a:lvl1pPr>
          </a:lstStyle>
          <a:p>
            <a:r>
              <a:t>Agenda</a:t>
            </a:r>
          </a:p>
        </p:txBody>
      </p:sp>
      <p:sp>
        <p:nvSpPr>
          <p:cNvPr id="102" name="general template guidance…"/>
          <p:cNvSpPr txBox="1"/>
          <p:nvPr/>
        </p:nvSpPr>
        <p:spPr>
          <a:xfrm>
            <a:off x="2104616" y="6793911"/>
            <a:ext cx="17040449" cy="4886722"/>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50800" tIns="50800" rIns="50800" bIns="50800" anchor="b">
            <a:spAutoFit/>
          </a:bodyPr>
          <a:lstStyle/>
          <a:p>
            <a:pPr marL="555625" indent="-555625">
              <a:lnSpc>
                <a:spcPct val="130000"/>
              </a:lnSpc>
              <a:spcAft>
                <a:spcPts val="500"/>
              </a:spcAft>
              <a:buClr>
                <a:srgbClr val="DE411B"/>
              </a:buClr>
              <a:buSzPct val="100000"/>
              <a:buAutoNum type="arabicPeriod"/>
              <a:defRPr spc="198"/>
            </a:pPr>
            <a:r>
              <a:rPr lang="en-US" sz="2400">
                <a:ea typeface="+mn-lt"/>
                <a:cs typeface="+mn-lt"/>
              </a:rPr>
              <a:t>Choosing a dataset</a:t>
            </a:r>
            <a:endParaRPr lang="ro-RO" sz="2400">
              <a:cs typeface="Arial"/>
            </a:endParaRPr>
          </a:p>
          <a:p>
            <a:pPr marL="555625" indent="-555625">
              <a:lnSpc>
                <a:spcPct val="130000"/>
              </a:lnSpc>
              <a:spcAft>
                <a:spcPts val="500"/>
              </a:spcAft>
              <a:buClr>
                <a:srgbClr val="DE411B"/>
              </a:buClr>
              <a:buSzPct val="100000"/>
              <a:buAutoNum type="arabicPeriod"/>
              <a:defRPr spc="198"/>
            </a:pPr>
            <a:r>
              <a:rPr lang="ro-RO" sz="2400"/>
              <a:t>Choosing a good engine for data storage</a:t>
            </a:r>
            <a:endParaRPr sz="2400">
              <a:cs typeface="Arial"/>
            </a:endParaRPr>
          </a:p>
          <a:p>
            <a:pPr marL="555625" indent="-555625">
              <a:lnSpc>
                <a:spcPct val="130000"/>
              </a:lnSpc>
              <a:spcAft>
                <a:spcPts val="500"/>
              </a:spcAft>
              <a:buClr>
                <a:srgbClr val="DE411B"/>
              </a:buClr>
              <a:buSzPct val="100000"/>
              <a:buAutoNum type="arabicPeriod"/>
              <a:defRPr spc="198"/>
            </a:pPr>
            <a:r>
              <a:rPr lang="ro-RO" sz="2400"/>
              <a:t>The normalized structure of the tables</a:t>
            </a:r>
            <a:endParaRPr sz="2400">
              <a:cs typeface="Arial"/>
            </a:endParaRPr>
          </a:p>
          <a:p>
            <a:pPr marL="555625" indent="-555625">
              <a:lnSpc>
                <a:spcPct val="130000"/>
              </a:lnSpc>
              <a:spcAft>
                <a:spcPts val="500"/>
              </a:spcAft>
              <a:buClr>
                <a:srgbClr val="DE411B"/>
              </a:buClr>
              <a:buSzPct val="100000"/>
              <a:buAutoNum type="arabicPeriod"/>
              <a:defRPr spc="198"/>
            </a:pPr>
            <a:r>
              <a:rPr lang="ro-RO" sz="2400"/>
              <a:t>Choosing a good etl tool</a:t>
            </a:r>
            <a:endParaRPr sz="2400">
              <a:cs typeface="Arial"/>
            </a:endParaRPr>
          </a:p>
          <a:p>
            <a:pPr marL="555625" indent="-555625">
              <a:lnSpc>
                <a:spcPct val="130000"/>
              </a:lnSpc>
              <a:spcAft>
                <a:spcPts val="500"/>
              </a:spcAft>
              <a:buClr>
                <a:srgbClr val="DE411B"/>
              </a:buClr>
              <a:buSzPct val="100000"/>
              <a:buAutoNum type="arabicPeriod"/>
              <a:defRPr spc="198"/>
            </a:pPr>
            <a:r>
              <a:rPr lang="ro-RO" sz="2400"/>
              <a:t>Before starting with the ETL</a:t>
            </a:r>
            <a:endParaRPr lang="ro-RO" sz="2400">
              <a:cs typeface="Arial"/>
            </a:endParaRPr>
          </a:p>
          <a:p>
            <a:pPr marL="555625" indent="-555625">
              <a:lnSpc>
                <a:spcPct val="130000"/>
              </a:lnSpc>
              <a:spcAft>
                <a:spcPts val="500"/>
              </a:spcAft>
              <a:buClr>
                <a:srgbClr val="DE411B"/>
              </a:buClr>
              <a:buSzPct val="100000"/>
              <a:buAutoNum type="arabicPeriod"/>
              <a:defRPr spc="198"/>
            </a:pPr>
            <a:r>
              <a:rPr lang="ro-RO" sz="2400">
                <a:ea typeface="+mn-lt"/>
                <a:cs typeface="+mn-lt"/>
              </a:rPr>
              <a:t>Talend jobs</a:t>
            </a:r>
            <a:endParaRPr lang="ro-RO" sz="2400">
              <a:cs typeface="Arial" panose="020B0604020202020204"/>
            </a:endParaRPr>
          </a:p>
          <a:p>
            <a:pPr marL="555625" indent="-555625">
              <a:lnSpc>
                <a:spcPct val="130000"/>
              </a:lnSpc>
              <a:spcAft>
                <a:spcPts val="500"/>
              </a:spcAft>
              <a:buClr>
                <a:srgbClr val="DE411B"/>
              </a:buClr>
              <a:buSzPct val="100000"/>
              <a:buAutoNum type="arabicPeriod"/>
              <a:defRPr spc="198"/>
            </a:pPr>
            <a:r>
              <a:rPr lang="ro-RO" sz="2400">
                <a:ea typeface="+mn-lt"/>
                <a:cs typeface="+mn-lt"/>
              </a:rPr>
              <a:t>Choosing a proper bi tool</a:t>
            </a:r>
            <a:endParaRPr lang="ro-RO" sz="2400">
              <a:cs typeface="Arial" panose="020B0604020202020204"/>
            </a:endParaRPr>
          </a:p>
          <a:p>
            <a:pPr marL="555625" indent="-555625">
              <a:lnSpc>
                <a:spcPct val="130000"/>
              </a:lnSpc>
              <a:spcAft>
                <a:spcPts val="500"/>
              </a:spcAft>
              <a:buClr>
                <a:srgbClr val="DE411B"/>
              </a:buClr>
              <a:buSzPct val="100000"/>
              <a:buAutoNum type="arabicPeriod"/>
              <a:defRPr spc="198"/>
            </a:pPr>
            <a:r>
              <a:rPr lang="ro-RO" sz="2400">
                <a:ea typeface="+mn-lt"/>
                <a:cs typeface="+mn-lt"/>
              </a:rPr>
              <a:t>Before creating the reports</a:t>
            </a:r>
            <a:endParaRPr lang="ro-RO"/>
          </a:p>
          <a:p>
            <a:pPr marL="555625" indent="-555625">
              <a:lnSpc>
                <a:spcPct val="130000"/>
              </a:lnSpc>
              <a:spcAft>
                <a:spcPts val="500"/>
              </a:spcAft>
              <a:buClr>
                <a:srgbClr val="DE411B"/>
              </a:buClr>
              <a:buSzPct val="100000"/>
              <a:buAutoNum type="arabicPeriod"/>
              <a:defRPr spc="198"/>
            </a:pPr>
            <a:r>
              <a:rPr lang="ro-RO" sz="2400">
                <a:ea typeface="+mn-lt"/>
                <a:cs typeface="+mn-lt"/>
              </a:rPr>
              <a:t>Tableau reports</a:t>
            </a:r>
            <a:endParaRPr lang="ro-RO" sz="2400">
              <a:cs typeface="Arial" panose="020B0604020202020204"/>
            </a:endParaRPr>
          </a:p>
        </p:txBody>
      </p:sp>
      <p:pic>
        <p:nvPicPr>
          <p:cNvPr id="103" name="Image" descr="Image"/>
          <p:cNvPicPr>
            <a:picLocks noChangeAspect="1"/>
          </p:cNvPicPr>
          <p:nvPr/>
        </p:nvPicPr>
        <p:blipFill>
          <a:blip r:embed="rId3"/>
          <a:stretch>
            <a:fillRect/>
          </a:stretch>
        </p:blipFill>
        <p:spPr>
          <a:xfrm>
            <a:off x="3104589" y="2797130"/>
            <a:ext cx="828787" cy="618827"/>
          </a:xfrm>
          <a:prstGeom prst="rect">
            <a:avLst/>
          </a:prstGeom>
          <a:ln w="12700">
            <a:miter lim="400000"/>
          </a:ln>
        </p:spPr>
      </p:pic>
    </p:spTree>
    <p:extLst>
      <p:ext uri="{BB962C8B-B14F-4D97-AF65-F5344CB8AC3E}">
        <p14:creationId xmlns:p14="http://schemas.microsoft.com/office/powerpoint/2010/main" val="3074418621"/>
      </p:ext>
    </p:extLst>
  </p:cSld>
  <p:clrMapOvr>
    <a:masterClrMapping/>
  </p:clrMapOvr>
  <mc:AlternateContent xmlns:mc="http://schemas.openxmlformats.org/markup-compatibility/2006" xmlns:p14="http://schemas.microsoft.com/office/powerpoint/2010/main">
    <mc:Choice Requires="p14">
      <p:transition spd="med" p14:dur="700">
        <p:push dir="u"/>
      </p:transition>
    </mc:Choice>
    <mc:Fallback xmlns="">
      <p:transition spd="med">
        <p:push dir="u"/>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9" name="What is simply dummy text of the printing and typesetting industry has been the industry's standard dummy text ever since the 1500s when an unknown printer took a galley of type and scrambled it to make a type specimen book it has. Also, people love to h"/>
          <p:cNvSpPr txBox="1"/>
          <p:nvPr/>
        </p:nvSpPr>
        <p:spPr>
          <a:xfrm>
            <a:off x="1733202" y="4145888"/>
            <a:ext cx="10649614" cy="631967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t">
            <a:spAutoFit/>
          </a:bodyPr>
          <a:lstStyle/>
          <a:p>
            <a:pPr defTabSz="821531">
              <a:lnSpc>
                <a:spcPct val="100000"/>
              </a:lnSpc>
              <a:spcBef>
                <a:spcPts val="1500"/>
              </a:spcBef>
              <a:defRPr sz="2000" b="0" cap="none" spc="0">
                <a:solidFill>
                  <a:srgbClr val="5E5E5E"/>
                </a:solidFill>
                <a:latin typeface="Helvetica Light"/>
                <a:ea typeface="Helvetica Light"/>
                <a:cs typeface="Helvetica Light"/>
                <a:sym typeface="Helvetica Light"/>
              </a:defRPr>
            </a:pPr>
            <a:r>
              <a:rPr lang="en-US" sz="2800" dirty="0">
                <a:latin typeface="Arial"/>
                <a:cs typeface="Arial"/>
              </a:rPr>
              <a:t>In contrast to other BI tools (PowerBi), Tableau offers the possibility to create tables from SQL commands, assuring also </a:t>
            </a:r>
            <a:r>
              <a:rPr lang="en-US" sz="2800">
                <a:latin typeface="Arial"/>
                <a:cs typeface="Arial"/>
              </a:rPr>
              <a:t>very good query execution performance.</a:t>
            </a:r>
            <a:endParaRPr lang="en-US" sz="2800" dirty="0">
              <a:latin typeface="Arial"/>
              <a:cs typeface="Arial"/>
            </a:endParaRPr>
          </a:p>
          <a:p>
            <a:pPr defTabSz="821531">
              <a:lnSpc>
                <a:spcPct val="100000"/>
              </a:lnSpc>
              <a:spcBef>
                <a:spcPts val="1500"/>
              </a:spcBef>
              <a:defRPr sz="2000" b="0" cap="none" spc="0">
                <a:solidFill>
                  <a:srgbClr val="5E5E5E"/>
                </a:solidFill>
                <a:latin typeface="Helvetica Light"/>
                <a:ea typeface="Helvetica Light"/>
                <a:cs typeface="Helvetica Light"/>
                <a:sym typeface="Helvetica Light"/>
              </a:defRPr>
            </a:pPr>
            <a:endParaRPr lang="en-US" sz="2800" dirty="0">
              <a:latin typeface="Arial"/>
              <a:cs typeface="Arial"/>
            </a:endParaRPr>
          </a:p>
          <a:p>
            <a:pPr defTabSz="821531">
              <a:lnSpc>
                <a:spcPct val="100000"/>
              </a:lnSpc>
              <a:spcBef>
                <a:spcPts val="1500"/>
              </a:spcBef>
              <a:defRPr sz="2000" b="0" cap="none" spc="0">
                <a:solidFill>
                  <a:srgbClr val="5E5E5E"/>
                </a:solidFill>
                <a:latin typeface="Helvetica Light"/>
                <a:ea typeface="Helvetica Light"/>
                <a:cs typeface="Helvetica Light"/>
                <a:sym typeface="Helvetica Light"/>
              </a:defRPr>
            </a:pPr>
            <a:r>
              <a:rPr lang="en-US" sz="2800" dirty="0">
                <a:latin typeface="Arial"/>
                <a:cs typeface="Arial"/>
              </a:rPr>
              <a:t>Tableau is an interactive tool, using a friendly UI. Furthermore, it can use data from multiple source types (many database engines, </a:t>
            </a:r>
            <a:r>
              <a:rPr lang="en-US" sz="2800">
                <a:latin typeface="Arial"/>
                <a:cs typeface="Arial"/>
              </a:rPr>
              <a:t>Cloud, local files in different formats).</a:t>
            </a:r>
            <a:endParaRPr lang="en-US" sz="2800" dirty="0">
              <a:latin typeface="Arial"/>
              <a:cs typeface="Arial"/>
            </a:endParaRPr>
          </a:p>
          <a:p>
            <a:pPr defTabSz="821531">
              <a:lnSpc>
                <a:spcPct val="100000"/>
              </a:lnSpc>
              <a:spcBef>
                <a:spcPts val="1500"/>
              </a:spcBef>
              <a:defRPr sz="2000" b="0" cap="none" spc="0">
                <a:solidFill>
                  <a:srgbClr val="5E5E5E"/>
                </a:solidFill>
                <a:latin typeface="Helvetica Light"/>
                <a:ea typeface="Helvetica Light"/>
                <a:cs typeface="Helvetica Light"/>
                <a:sym typeface="Helvetica Light"/>
              </a:defRPr>
            </a:pPr>
            <a:endParaRPr lang="en-US" sz="2800" dirty="0">
              <a:latin typeface="Arial"/>
              <a:cs typeface="Arial"/>
            </a:endParaRPr>
          </a:p>
          <a:p>
            <a:pPr marL="346075" indent="-346075" defTabSz="821531">
              <a:lnSpc>
                <a:spcPct val="100000"/>
              </a:lnSpc>
              <a:spcBef>
                <a:spcPts val="1500"/>
              </a:spcBef>
              <a:buAutoNum type="arabicPeriod"/>
              <a:defRPr sz="2000" b="0" cap="none" spc="0">
                <a:solidFill>
                  <a:srgbClr val="5E5E5E"/>
                </a:solidFill>
                <a:latin typeface="Helvetica Light"/>
                <a:ea typeface="Helvetica Light"/>
                <a:cs typeface="Helvetica Light"/>
                <a:sym typeface="Helvetica Light"/>
              </a:defRPr>
            </a:pPr>
            <a:endParaRPr lang="en-US">
              <a:latin typeface="Arial"/>
              <a:cs typeface="Arial"/>
            </a:endParaRP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endParaRPr lang="ro-RO">
              <a:cs typeface="Arial"/>
            </a:endParaRP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br>
              <a:rPr lang="en-US" dirty="0"/>
            </a:br>
            <a:endParaRPr lang="en-US"/>
          </a:p>
        </p:txBody>
      </p:sp>
      <p:sp>
        <p:nvSpPr>
          <p:cNvPr id="800" name="Title Goes Here"/>
          <p:cNvSpPr txBox="1"/>
          <p:nvPr/>
        </p:nvSpPr>
        <p:spPr>
          <a:xfrm>
            <a:off x="1735273" y="3131279"/>
            <a:ext cx="13740755" cy="59503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80000"/>
              </a:lnSpc>
              <a:defRPr sz="5000" cap="none" spc="-150">
                <a:solidFill>
                  <a:srgbClr val="1D1D1D"/>
                </a:solidFill>
              </a:defRPr>
            </a:lvl1pPr>
          </a:lstStyle>
          <a:p>
            <a:r>
              <a:rPr lang="ro-RO" sz="4000">
                <a:cs typeface="Arial"/>
              </a:rPr>
              <a:t>Tableau</a:t>
            </a:r>
            <a:endParaRPr lang="ro-RO" sz="4000" dirty="0">
              <a:cs typeface="Arial"/>
            </a:endParaRPr>
          </a:p>
        </p:txBody>
      </p:sp>
      <p:sp>
        <p:nvSpPr>
          <p:cNvPr id="6" name="Slide Number">
            <a:extLst>
              <a:ext uri="{FF2B5EF4-FFF2-40B4-BE49-F238E27FC236}">
                <a16:creationId xmlns:a16="http://schemas.microsoft.com/office/drawing/2014/main" id="{FEB07523-0DF3-2B40-AE56-10920CA026BC}"/>
              </a:ext>
            </a:extLst>
          </p:cNvPr>
          <p:cNvSpPr txBox="1">
            <a:spLocks noGrp="1"/>
          </p:cNvSpPr>
          <p:nvPr>
            <p:ph type="sldNum" sz="quarter" idx="2"/>
          </p:nvPr>
        </p:nvSpPr>
        <p:spPr>
          <a:xfrm>
            <a:off x="23891648" y="13289446"/>
            <a:ext cx="381596" cy="38417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lvl1pPr defTabSz="821531"/>
          </a:lstStyle>
          <a:p>
            <a:fld id="{86CB4B4D-7CA3-9044-876B-883B54F8677D}" type="slidenum">
              <a:rPr dirty="0"/>
              <a:t>20</a:t>
            </a:fld>
            <a:endParaRPr/>
          </a:p>
        </p:txBody>
      </p:sp>
      <p:sp>
        <p:nvSpPr>
          <p:cNvPr id="4" name="1">
            <a:extLst>
              <a:ext uri="{FF2B5EF4-FFF2-40B4-BE49-F238E27FC236}">
                <a16:creationId xmlns:a16="http://schemas.microsoft.com/office/drawing/2014/main" id="{F789A4A6-4F3B-439C-BBA4-902E81B363F6}"/>
              </a:ext>
            </a:extLst>
          </p:cNvPr>
          <p:cNvSpPr/>
          <p:nvPr/>
        </p:nvSpPr>
        <p:spPr>
          <a:xfrm>
            <a:off x="1134338" y="839341"/>
            <a:ext cx="646547" cy="663865"/>
          </a:xfrm>
          <a:prstGeom prst="rect">
            <a:avLst/>
          </a:prstGeom>
          <a:ln w="50800">
            <a:solidFill>
              <a:srgbClr val="000000"/>
            </a:solidFill>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chor="ctr"/>
          <a:lstStyle>
            <a:lvl1pPr algn="ctr" defTabSz="825500">
              <a:lnSpc>
                <a:spcPct val="100000"/>
              </a:lnSpc>
              <a:defRPr sz="3200" cap="none" spc="0">
                <a:solidFill>
                  <a:srgbClr val="DE411B"/>
                </a:solidFill>
              </a:defRPr>
            </a:lvl1pPr>
          </a:lstStyle>
          <a:p>
            <a:r>
              <a:rPr lang="ro-RO">
                <a:cs typeface="Arial"/>
              </a:rPr>
              <a:t>7</a:t>
            </a:r>
            <a:endParaRPr lang="ro-RO" dirty="0">
              <a:cs typeface="Arial"/>
            </a:endParaRPr>
          </a:p>
        </p:txBody>
      </p:sp>
      <p:sp>
        <p:nvSpPr>
          <p:cNvPr id="5" name="Additional chapter intro…">
            <a:extLst>
              <a:ext uri="{FF2B5EF4-FFF2-40B4-BE49-F238E27FC236}">
                <a16:creationId xmlns:a16="http://schemas.microsoft.com/office/drawing/2014/main" id="{88336578-E05F-4954-9716-5F381C8DF5A2}"/>
              </a:ext>
            </a:extLst>
          </p:cNvPr>
          <p:cNvSpPr txBox="1"/>
          <p:nvPr/>
        </p:nvSpPr>
        <p:spPr>
          <a:xfrm>
            <a:off x="2172244" y="1041739"/>
            <a:ext cx="14244132" cy="447302"/>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p>
            <a:pPr>
              <a:lnSpc>
                <a:spcPct val="80000"/>
              </a:lnSpc>
              <a:defRPr sz="7000" cap="none" spc="-209">
                <a:solidFill>
                  <a:srgbClr val="000000"/>
                </a:solidFill>
              </a:defRPr>
            </a:pPr>
            <a:r>
              <a:rPr lang="ro-RO" sz="2800" b="0">
                <a:cs typeface="Arial"/>
              </a:rPr>
              <a:t>Choosing a proper BI tool</a:t>
            </a:r>
            <a:endParaRPr lang="ro-RO"/>
          </a:p>
        </p:txBody>
      </p:sp>
      <p:pic>
        <p:nvPicPr>
          <p:cNvPr id="13" name="Image" descr="Image">
            <a:extLst>
              <a:ext uri="{FF2B5EF4-FFF2-40B4-BE49-F238E27FC236}">
                <a16:creationId xmlns:a16="http://schemas.microsoft.com/office/drawing/2014/main" id="{D0E3BEB0-B19B-448C-B6EE-43A1A37E0660}"/>
              </a:ext>
            </a:extLst>
          </p:cNvPr>
          <p:cNvPicPr>
            <a:picLocks noChangeAspect="1"/>
          </p:cNvPicPr>
          <p:nvPr/>
        </p:nvPicPr>
        <p:blipFill>
          <a:blip r:embed="rId3"/>
          <a:stretch>
            <a:fillRect/>
          </a:stretch>
        </p:blipFill>
        <p:spPr>
          <a:xfrm>
            <a:off x="21095564" y="368746"/>
            <a:ext cx="2733432" cy="898426"/>
          </a:xfrm>
          <a:prstGeom prst="rect">
            <a:avLst/>
          </a:prstGeom>
          <a:ln w="12700">
            <a:miter lim="400000"/>
          </a:ln>
        </p:spPr>
      </p:pic>
      <p:pic>
        <p:nvPicPr>
          <p:cNvPr id="7" name="Imagine 7">
            <a:extLst>
              <a:ext uri="{FF2B5EF4-FFF2-40B4-BE49-F238E27FC236}">
                <a16:creationId xmlns:a16="http://schemas.microsoft.com/office/drawing/2014/main" id="{049B94C5-F118-4889-93B9-0DB76D3F85D3}"/>
              </a:ext>
            </a:extLst>
          </p:cNvPr>
          <p:cNvPicPr>
            <a:picLocks noChangeAspect="1"/>
          </p:cNvPicPr>
          <p:nvPr/>
        </p:nvPicPr>
        <p:blipFill>
          <a:blip r:embed="rId4"/>
          <a:stretch>
            <a:fillRect/>
          </a:stretch>
        </p:blipFill>
        <p:spPr>
          <a:xfrm>
            <a:off x="15157890" y="4774581"/>
            <a:ext cx="6743700" cy="1500447"/>
          </a:xfrm>
          <a:prstGeom prst="rect">
            <a:avLst/>
          </a:prstGeom>
        </p:spPr>
      </p:pic>
    </p:spTree>
    <p:extLst>
      <p:ext uri="{BB962C8B-B14F-4D97-AF65-F5344CB8AC3E}">
        <p14:creationId xmlns:p14="http://schemas.microsoft.com/office/powerpoint/2010/main" val="3778368778"/>
      </p:ext>
    </p:extLst>
  </p:cSld>
  <p:clrMapOvr>
    <a:masterClrMapping/>
  </p:clrMapOvr>
  <mc:AlternateContent xmlns:mc="http://schemas.openxmlformats.org/markup-compatibility/2006" xmlns:p14="http://schemas.microsoft.com/office/powerpoint/2010/main">
    <mc:Choice Requires="p14">
      <p:transition spd="med" p14:dur="700">
        <p:push dir="u"/>
      </p:transition>
    </mc:Choice>
    <mc:Fallback xmlns="">
      <p:transition spd="med">
        <p:push dir="u"/>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descr="Image">
            <a:extLst>
              <a:ext uri="{FF2B5EF4-FFF2-40B4-BE49-F238E27FC236}">
                <a16:creationId xmlns:a16="http://schemas.microsoft.com/office/drawing/2014/main" id="{E5F48963-29CA-4434-88DA-4ED3191CA501}"/>
              </a:ext>
            </a:extLst>
          </p:cNvPr>
          <p:cNvPicPr>
            <a:picLocks noChangeAspect="1"/>
          </p:cNvPicPr>
          <p:nvPr/>
        </p:nvPicPr>
        <p:blipFill>
          <a:blip r:embed="rId3">
            <a:alphaModFix amt="70000"/>
          </a:blip>
          <a:stretch>
            <a:fillRect/>
          </a:stretch>
        </p:blipFill>
        <p:spPr>
          <a:xfrm>
            <a:off x="0" y="0"/>
            <a:ext cx="24384000" cy="13716000"/>
          </a:xfrm>
          <a:prstGeom prst="rect">
            <a:avLst/>
          </a:prstGeom>
          <a:ln w="12700">
            <a:miter lim="400000"/>
          </a:ln>
        </p:spPr>
      </p:pic>
      <p:sp>
        <p:nvSpPr>
          <p:cNvPr id="553" name="1"/>
          <p:cNvSpPr/>
          <p:nvPr/>
        </p:nvSpPr>
        <p:spPr>
          <a:xfrm>
            <a:off x="3149600" y="6715165"/>
            <a:ext cx="1270000" cy="1270001"/>
          </a:xfrm>
          <a:prstGeom prst="rect">
            <a:avLst/>
          </a:prstGeom>
          <a:ln w="50800">
            <a:solidFill>
              <a:srgbClr val="000000"/>
            </a:solidFill>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nchor="ctr"/>
          <a:lstStyle>
            <a:lvl1pPr algn="ctr" defTabSz="825500">
              <a:lnSpc>
                <a:spcPct val="100000"/>
              </a:lnSpc>
              <a:defRPr sz="3200" cap="none" spc="0">
                <a:solidFill>
                  <a:srgbClr val="DE411B"/>
                </a:solidFill>
              </a:defRPr>
            </a:lvl1pPr>
          </a:lstStyle>
          <a:p>
            <a:r>
              <a:rPr lang="ro-RO">
                <a:cs typeface="Arial"/>
              </a:rPr>
              <a:t>8</a:t>
            </a:r>
            <a:endParaRPr lang="ro-RO" dirty="0">
              <a:cs typeface="Arial"/>
            </a:endParaRPr>
          </a:p>
        </p:txBody>
      </p:sp>
      <p:sp>
        <p:nvSpPr>
          <p:cNvPr id="554" name="Additional chapter intro…"/>
          <p:cNvSpPr txBox="1"/>
          <p:nvPr/>
        </p:nvSpPr>
        <p:spPr>
          <a:xfrm>
            <a:off x="3016570" y="9726175"/>
            <a:ext cx="14244132" cy="964367"/>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a:lnSpc>
                <a:spcPct val="80000"/>
              </a:lnSpc>
              <a:defRPr sz="7000" cap="none" spc="-209">
                <a:solidFill>
                  <a:srgbClr val="000000"/>
                </a:solidFill>
              </a:defRPr>
            </a:pPr>
            <a:r>
              <a:rPr lang="ro-RO">
                <a:cs typeface="Arial"/>
              </a:rPr>
              <a:t>Before creating the reports</a:t>
            </a:r>
            <a:endParaRPr lang="ro-RO"/>
          </a:p>
        </p:txBody>
      </p:sp>
      <p:pic>
        <p:nvPicPr>
          <p:cNvPr id="557" name="Image" descr="Image"/>
          <p:cNvPicPr>
            <a:picLocks noChangeAspect="1"/>
          </p:cNvPicPr>
          <p:nvPr/>
        </p:nvPicPr>
        <p:blipFill>
          <a:blip r:embed="rId4">
            <a:alphaModFix amt="50000"/>
          </a:blip>
          <a:stretch>
            <a:fillRect/>
          </a:stretch>
        </p:blipFill>
        <p:spPr>
          <a:xfrm>
            <a:off x="97607" y="13300558"/>
            <a:ext cx="428506" cy="320676"/>
          </a:xfrm>
          <a:prstGeom prst="rect">
            <a:avLst/>
          </a:prstGeom>
          <a:ln w="12700">
            <a:miter lim="400000"/>
          </a:ln>
        </p:spPr>
      </p:pic>
      <p:pic>
        <p:nvPicPr>
          <p:cNvPr id="2" name="Image" descr="Image">
            <a:extLst>
              <a:ext uri="{FF2B5EF4-FFF2-40B4-BE49-F238E27FC236}">
                <a16:creationId xmlns:a16="http://schemas.microsoft.com/office/drawing/2014/main" id="{2021B2C4-33CD-471D-8F38-E9BD4D421AA8}"/>
              </a:ext>
            </a:extLst>
          </p:cNvPr>
          <p:cNvPicPr>
            <a:picLocks noChangeAspect="1"/>
          </p:cNvPicPr>
          <p:nvPr/>
        </p:nvPicPr>
        <p:blipFill>
          <a:blip r:embed="rId5"/>
          <a:stretch>
            <a:fillRect/>
          </a:stretch>
        </p:blipFill>
        <p:spPr>
          <a:xfrm>
            <a:off x="21095564" y="368746"/>
            <a:ext cx="2733432" cy="898426"/>
          </a:xfrm>
          <a:prstGeom prst="rect">
            <a:avLst/>
          </a:prstGeom>
          <a:ln w="12700">
            <a:miter lim="400000"/>
          </a:ln>
        </p:spPr>
      </p:pic>
      <p:sp>
        <p:nvSpPr>
          <p:cNvPr id="4" name="The background is different">
            <a:extLst>
              <a:ext uri="{FF2B5EF4-FFF2-40B4-BE49-F238E27FC236}">
                <a16:creationId xmlns:a16="http://schemas.microsoft.com/office/drawing/2014/main" id="{39EABF23-AA42-4C4E-AAA3-7BBD1EAFE357}"/>
              </a:ext>
            </a:extLst>
          </p:cNvPr>
          <p:cNvSpPr txBox="1"/>
          <p:nvPr/>
        </p:nvSpPr>
        <p:spPr>
          <a:xfrm>
            <a:off x="3014340" y="8629258"/>
            <a:ext cx="14246805" cy="3518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t">
            <a:spAutoFit/>
          </a:bodyPr>
          <a:lstStyle>
            <a:lvl1pPr>
              <a:defRPr>
                <a:solidFill>
                  <a:srgbClr val="000000"/>
                </a:solidFill>
              </a:defRPr>
            </a:lvl1pPr>
          </a:lstStyle>
          <a:p>
            <a:r>
              <a:rPr lang="ro-RO">
                <a:cs typeface="Arial"/>
              </a:rPr>
              <a:t>MUBI </a:t>
            </a:r>
            <a:r>
              <a:rPr lang="ro-RO" err="1">
                <a:cs typeface="Arial"/>
              </a:rPr>
              <a:t>Platform</a:t>
            </a:r>
          </a:p>
        </p:txBody>
      </p:sp>
    </p:spTree>
    <p:extLst>
      <p:ext uri="{BB962C8B-B14F-4D97-AF65-F5344CB8AC3E}">
        <p14:creationId xmlns:p14="http://schemas.microsoft.com/office/powerpoint/2010/main" val="1441327345"/>
      </p:ext>
    </p:extLst>
  </p:cSld>
  <p:clrMapOvr>
    <a:masterClrMapping/>
  </p:clrMapOvr>
  <mc:AlternateContent xmlns:mc="http://schemas.openxmlformats.org/markup-compatibility/2006" xmlns:p14="http://schemas.microsoft.com/office/powerpoint/2010/main">
    <mc:Choice Requires="p14">
      <p:transition spd="med" p14:dur="700">
        <p:push dir="u"/>
      </p:transition>
    </mc:Choice>
    <mc:Fallback xmlns="">
      <p:transition spd="med">
        <p:push dir="u"/>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9" name="What is simply dummy text of the printing and typesetting industry has been the industry's standard dummy text ever since the 1500s when an unknown printer took a galley of type and scrambled it to make a type specimen book it has. Also, people love to h"/>
          <p:cNvSpPr txBox="1"/>
          <p:nvPr/>
        </p:nvSpPr>
        <p:spPr>
          <a:xfrm>
            <a:off x="1733202" y="4145888"/>
            <a:ext cx="13645659" cy="32649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t">
            <a:spAutoFit/>
          </a:bodyPr>
          <a:lstStyle/>
          <a:p>
            <a:pPr defTabSz="821531">
              <a:lnSpc>
                <a:spcPct val="100000"/>
              </a:lnSpc>
              <a:spcBef>
                <a:spcPts val="1500"/>
              </a:spcBef>
              <a:defRPr sz="2000" b="0" cap="none" spc="0">
                <a:solidFill>
                  <a:srgbClr val="5E5E5E"/>
                </a:solidFill>
                <a:latin typeface="Helvetica Light"/>
                <a:ea typeface="Helvetica Light"/>
                <a:cs typeface="Helvetica Light"/>
                <a:sym typeface="Helvetica Light"/>
              </a:defRPr>
            </a:pPr>
            <a:r>
              <a:rPr lang="en-US" sz="2800" dirty="0">
                <a:latin typeface="Arial"/>
                <a:cs typeface="Arial"/>
              </a:rPr>
              <a:t>The normalized data is collected from PostgreSQL and it is completed with the data </a:t>
            </a:r>
            <a:r>
              <a:rPr lang="en-US" sz="2800">
                <a:latin typeface="Arial"/>
                <a:cs typeface="Arial"/>
              </a:rPr>
              <a:t>from the following dataset:</a:t>
            </a:r>
            <a:endParaRPr lang="en-US" sz="2800" dirty="0">
              <a:latin typeface="Arial"/>
              <a:cs typeface="Arial"/>
            </a:endParaRPr>
          </a:p>
          <a:p>
            <a:pPr defTabSz="821531">
              <a:lnSpc>
                <a:spcPct val="100000"/>
              </a:lnSpc>
              <a:spcBef>
                <a:spcPts val="1500"/>
              </a:spcBef>
              <a:defRPr sz="2000" b="0" cap="none" spc="0">
                <a:solidFill>
                  <a:srgbClr val="5E5E5E"/>
                </a:solidFill>
                <a:latin typeface="Helvetica Light"/>
                <a:ea typeface="Helvetica Light"/>
                <a:cs typeface="Helvetica Light"/>
                <a:sym typeface="Helvetica Light"/>
              </a:defRPr>
            </a:pPr>
            <a:r>
              <a:rPr lang="en-US" sz="2800" dirty="0">
                <a:ea typeface="+mn-lt"/>
                <a:cs typeface="+mn-lt"/>
                <a:hlinkClick r:id="rId3"/>
              </a:rPr>
              <a:t>https://zenodo.org/record/1240586#.YSS1Xo4zZPZ</a:t>
            </a:r>
            <a:endParaRPr lang="en-US"/>
          </a:p>
          <a:p>
            <a:pPr defTabSz="821531">
              <a:lnSpc>
                <a:spcPct val="100000"/>
              </a:lnSpc>
              <a:spcBef>
                <a:spcPts val="1500"/>
              </a:spcBef>
              <a:defRPr sz="2000" b="0" cap="none" spc="0">
                <a:solidFill>
                  <a:srgbClr val="5E5E5E"/>
                </a:solidFill>
                <a:latin typeface="Helvetica Light"/>
                <a:ea typeface="Helvetica Light"/>
                <a:cs typeface="Helvetica Light"/>
                <a:sym typeface="Helvetica Light"/>
              </a:defRPr>
            </a:pPr>
            <a:endParaRPr lang="en-US" sz="2800" dirty="0">
              <a:cs typeface="Arial"/>
            </a:endParaRPr>
          </a:p>
          <a:p>
            <a:pPr defTabSz="821531">
              <a:lnSpc>
                <a:spcPct val="100000"/>
              </a:lnSpc>
              <a:spcBef>
                <a:spcPts val="1500"/>
              </a:spcBef>
              <a:defRPr sz="2000" b="0" cap="none" spc="0">
                <a:solidFill>
                  <a:srgbClr val="5E5E5E"/>
                </a:solidFill>
                <a:latin typeface="Helvetica Light"/>
                <a:ea typeface="Helvetica Light"/>
                <a:cs typeface="Helvetica Light"/>
                <a:sym typeface="Helvetica Light"/>
              </a:defRPr>
            </a:pPr>
            <a:r>
              <a:rPr lang="en-US" sz="2800" dirty="0">
                <a:cs typeface="Arial"/>
              </a:rPr>
              <a:t>This new Dataset contains information about Budget and Revenue foreach movie. The </a:t>
            </a:r>
            <a:r>
              <a:rPr lang="en-US" sz="2800">
                <a:cs typeface="Arial"/>
              </a:rPr>
              <a:t>link between the new Dataset and the "movies" table is made through the movie title.</a:t>
            </a:r>
            <a:endParaRPr lang="en-US"/>
          </a:p>
        </p:txBody>
      </p:sp>
      <p:sp>
        <p:nvSpPr>
          <p:cNvPr id="800" name="Title Goes Here"/>
          <p:cNvSpPr txBox="1"/>
          <p:nvPr/>
        </p:nvSpPr>
        <p:spPr>
          <a:xfrm>
            <a:off x="1735273" y="3131279"/>
            <a:ext cx="13740755" cy="59503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nSpc>
                <a:spcPct val="80000"/>
              </a:lnSpc>
              <a:defRPr sz="5000" cap="none" spc="-150">
                <a:solidFill>
                  <a:srgbClr val="1D1D1D"/>
                </a:solidFill>
              </a:defRPr>
            </a:lvl1pPr>
          </a:lstStyle>
          <a:p>
            <a:r>
              <a:rPr lang="ro-RO" sz="4000">
                <a:cs typeface="Arial"/>
              </a:rPr>
              <a:t>A new Dataset has been added to the project</a:t>
            </a:r>
            <a:endParaRPr lang="ro-RO"/>
          </a:p>
        </p:txBody>
      </p:sp>
      <p:sp>
        <p:nvSpPr>
          <p:cNvPr id="6" name="Slide Number">
            <a:extLst>
              <a:ext uri="{FF2B5EF4-FFF2-40B4-BE49-F238E27FC236}">
                <a16:creationId xmlns:a16="http://schemas.microsoft.com/office/drawing/2014/main" id="{FEB07523-0DF3-2B40-AE56-10920CA026BC}"/>
              </a:ext>
            </a:extLst>
          </p:cNvPr>
          <p:cNvSpPr txBox="1">
            <a:spLocks noGrp="1"/>
          </p:cNvSpPr>
          <p:nvPr>
            <p:ph type="sldNum" sz="quarter" idx="2"/>
          </p:nvPr>
        </p:nvSpPr>
        <p:spPr>
          <a:xfrm>
            <a:off x="23891648" y="13289446"/>
            <a:ext cx="381596" cy="384176"/>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lvl1pPr defTabSz="821531"/>
          </a:lstStyle>
          <a:p>
            <a:fld id="{86CB4B4D-7CA3-9044-876B-883B54F8677D}" type="slidenum">
              <a:rPr dirty="0"/>
              <a:t>22</a:t>
            </a:fld>
            <a:endParaRPr/>
          </a:p>
        </p:txBody>
      </p:sp>
      <p:sp>
        <p:nvSpPr>
          <p:cNvPr id="4" name="1">
            <a:extLst>
              <a:ext uri="{FF2B5EF4-FFF2-40B4-BE49-F238E27FC236}">
                <a16:creationId xmlns:a16="http://schemas.microsoft.com/office/drawing/2014/main" id="{F789A4A6-4F3B-439C-BBA4-902E81B363F6}"/>
              </a:ext>
            </a:extLst>
          </p:cNvPr>
          <p:cNvSpPr/>
          <p:nvPr/>
        </p:nvSpPr>
        <p:spPr>
          <a:xfrm>
            <a:off x="1134338" y="839341"/>
            <a:ext cx="646547" cy="663865"/>
          </a:xfrm>
          <a:prstGeom prst="rect">
            <a:avLst/>
          </a:prstGeom>
          <a:ln w="50800">
            <a:solidFill>
              <a:srgbClr val="000000"/>
            </a:solidFill>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nchor="ctr"/>
          <a:lstStyle>
            <a:lvl1pPr algn="ctr" defTabSz="825500">
              <a:lnSpc>
                <a:spcPct val="100000"/>
              </a:lnSpc>
              <a:defRPr sz="3200" cap="none" spc="0">
                <a:solidFill>
                  <a:srgbClr val="DE411B"/>
                </a:solidFill>
              </a:defRPr>
            </a:lvl1pPr>
          </a:lstStyle>
          <a:p>
            <a:r>
              <a:rPr lang="ro-RO" dirty="0">
                <a:cs typeface="Arial"/>
              </a:rPr>
              <a:t>8</a:t>
            </a:r>
          </a:p>
        </p:txBody>
      </p:sp>
      <p:sp>
        <p:nvSpPr>
          <p:cNvPr id="5" name="Additional chapter intro…">
            <a:extLst>
              <a:ext uri="{FF2B5EF4-FFF2-40B4-BE49-F238E27FC236}">
                <a16:creationId xmlns:a16="http://schemas.microsoft.com/office/drawing/2014/main" id="{88336578-E05F-4954-9716-5F381C8DF5A2}"/>
              </a:ext>
            </a:extLst>
          </p:cNvPr>
          <p:cNvSpPr txBox="1"/>
          <p:nvPr/>
        </p:nvSpPr>
        <p:spPr>
          <a:xfrm>
            <a:off x="2172244" y="1041739"/>
            <a:ext cx="14244132" cy="447302"/>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a:lnSpc>
                <a:spcPct val="80000"/>
              </a:lnSpc>
              <a:defRPr sz="7000" cap="none" spc="-209">
                <a:solidFill>
                  <a:srgbClr val="000000"/>
                </a:solidFill>
              </a:defRPr>
            </a:pPr>
            <a:r>
              <a:rPr lang="ro-RO" sz="2800" b="0">
                <a:cs typeface="Arial"/>
              </a:rPr>
              <a:t>Before creating the reports</a:t>
            </a:r>
            <a:endParaRPr lang="ro-RO"/>
          </a:p>
        </p:txBody>
      </p:sp>
      <p:pic>
        <p:nvPicPr>
          <p:cNvPr id="13" name="Image" descr="Image">
            <a:extLst>
              <a:ext uri="{FF2B5EF4-FFF2-40B4-BE49-F238E27FC236}">
                <a16:creationId xmlns:a16="http://schemas.microsoft.com/office/drawing/2014/main" id="{D0E3BEB0-B19B-448C-B6EE-43A1A37E0660}"/>
              </a:ext>
            </a:extLst>
          </p:cNvPr>
          <p:cNvPicPr>
            <a:picLocks noChangeAspect="1"/>
          </p:cNvPicPr>
          <p:nvPr/>
        </p:nvPicPr>
        <p:blipFill>
          <a:blip r:embed="rId4"/>
          <a:stretch>
            <a:fillRect/>
          </a:stretch>
        </p:blipFill>
        <p:spPr>
          <a:xfrm>
            <a:off x="21095564" y="368746"/>
            <a:ext cx="2733432" cy="898426"/>
          </a:xfrm>
          <a:prstGeom prst="rect">
            <a:avLst/>
          </a:prstGeom>
          <a:ln w="12700">
            <a:miter lim="400000"/>
          </a:ln>
        </p:spPr>
      </p:pic>
    </p:spTree>
    <p:extLst>
      <p:ext uri="{BB962C8B-B14F-4D97-AF65-F5344CB8AC3E}">
        <p14:creationId xmlns:p14="http://schemas.microsoft.com/office/powerpoint/2010/main" val="1386494723"/>
      </p:ext>
    </p:extLst>
  </p:cSld>
  <p:clrMapOvr>
    <a:masterClrMapping/>
  </p:clrMapOvr>
  <mc:AlternateContent xmlns:mc="http://schemas.openxmlformats.org/markup-compatibility/2006" xmlns:p14="http://schemas.microsoft.com/office/powerpoint/2010/main">
    <mc:Choice Requires="p14">
      <p:transition spd="med" p14:dur="700">
        <p:push dir="u"/>
      </p:transition>
    </mc:Choice>
    <mc:Fallback xmlns="">
      <p:transition spd="med">
        <p:push dir="u"/>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descr="Image">
            <a:extLst>
              <a:ext uri="{FF2B5EF4-FFF2-40B4-BE49-F238E27FC236}">
                <a16:creationId xmlns:a16="http://schemas.microsoft.com/office/drawing/2014/main" id="{73DECA95-5699-42FC-A1B6-8A7C3A970190}"/>
              </a:ext>
            </a:extLst>
          </p:cNvPr>
          <p:cNvPicPr>
            <a:picLocks noChangeAspect="1"/>
          </p:cNvPicPr>
          <p:nvPr/>
        </p:nvPicPr>
        <p:blipFill>
          <a:blip r:embed="rId3">
            <a:alphaModFix amt="80000"/>
          </a:blip>
          <a:stretch>
            <a:fillRect/>
          </a:stretch>
        </p:blipFill>
        <p:spPr>
          <a:xfrm>
            <a:off x="0" y="0"/>
            <a:ext cx="24384000" cy="13716000"/>
          </a:xfrm>
          <a:prstGeom prst="rect">
            <a:avLst/>
          </a:prstGeom>
          <a:ln w="12700">
            <a:miter lim="400000"/>
          </a:ln>
        </p:spPr>
      </p:pic>
      <p:sp>
        <p:nvSpPr>
          <p:cNvPr id="553" name="1"/>
          <p:cNvSpPr/>
          <p:nvPr/>
        </p:nvSpPr>
        <p:spPr>
          <a:xfrm>
            <a:off x="3149600" y="6715165"/>
            <a:ext cx="1270000" cy="1270001"/>
          </a:xfrm>
          <a:prstGeom prst="rect">
            <a:avLst/>
          </a:prstGeom>
          <a:ln w="50800">
            <a:solidFill>
              <a:srgbClr val="000000"/>
            </a:solidFill>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nchor="ctr"/>
          <a:lstStyle>
            <a:lvl1pPr algn="ctr" defTabSz="825500">
              <a:lnSpc>
                <a:spcPct val="100000"/>
              </a:lnSpc>
              <a:defRPr sz="3200" cap="none" spc="0">
                <a:solidFill>
                  <a:srgbClr val="DE411B"/>
                </a:solidFill>
              </a:defRPr>
            </a:lvl1pPr>
          </a:lstStyle>
          <a:p>
            <a:r>
              <a:rPr lang="ro-RO">
                <a:cs typeface="Arial"/>
              </a:rPr>
              <a:t>9</a:t>
            </a:r>
            <a:endParaRPr lang="ro-RO" dirty="0">
              <a:cs typeface="Arial"/>
            </a:endParaRPr>
          </a:p>
        </p:txBody>
      </p:sp>
      <p:sp>
        <p:nvSpPr>
          <p:cNvPr id="554" name="Additional chapter intro…"/>
          <p:cNvSpPr txBox="1"/>
          <p:nvPr/>
        </p:nvSpPr>
        <p:spPr>
          <a:xfrm>
            <a:off x="3016570" y="9726175"/>
            <a:ext cx="14244132" cy="964367"/>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a:lnSpc>
                <a:spcPct val="80000"/>
              </a:lnSpc>
              <a:defRPr sz="7000" cap="none" spc="-209">
                <a:solidFill>
                  <a:srgbClr val="000000"/>
                </a:solidFill>
              </a:defRPr>
            </a:pPr>
            <a:r>
              <a:rPr lang="ro-RO">
                <a:cs typeface="Arial"/>
              </a:rPr>
              <a:t>Tableau reports</a:t>
            </a:r>
            <a:endParaRPr lang="ro-RO" dirty="0">
              <a:cs typeface="Arial"/>
            </a:endParaRPr>
          </a:p>
        </p:txBody>
      </p:sp>
      <p:pic>
        <p:nvPicPr>
          <p:cNvPr id="557" name="Image" descr="Image"/>
          <p:cNvPicPr>
            <a:picLocks noChangeAspect="1"/>
          </p:cNvPicPr>
          <p:nvPr/>
        </p:nvPicPr>
        <p:blipFill>
          <a:blip r:embed="rId4">
            <a:alphaModFix amt="50000"/>
          </a:blip>
          <a:stretch>
            <a:fillRect/>
          </a:stretch>
        </p:blipFill>
        <p:spPr>
          <a:xfrm>
            <a:off x="97607" y="13300558"/>
            <a:ext cx="428506" cy="320676"/>
          </a:xfrm>
          <a:prstGeom prst="rect">
            <a:avLst/>
          </a:prstGeom>
          <a:ln w="12700">
            <a:miter lim="400000"/>
          </a:ln>
        </p:spPr>
      </p:pic>
      <p:pic>
        <p:nvPicPr>
          <p:cNvPr id="2" name="Image" descr="Image">
            <a:extLst>
              <a:ext uri="{FF2B5EF4-FFF2-40B4-BE49-F238E27FC236}">
                <a16:creationId xmlns:a16="http://schemas.microsoft.com/office/drawing/2014/main" id="{2021B2C4-33CD-471D-8F38-E9BD4D421AA8}"/>
              </a:ext>
            </a:extLst>
          </p:cNvPr>
          <p:cNvPicPr>
            <a:picLocks noChangeAspect="1"/>
          </p:cNvPicPr>
          <p:nvPr/>
        </p:nvPicPr>
        <p:blipFill>
          <a:blip r:embed="rId5"/>
          <a:stretch>
            <a:fillRect/>
          </a:stretch>
        </p:blipFill>
        <p:spPr>
          <a:xfrm>
            <a:off x="21095564" y="368746"/>
            <a:ext cx="2733432" cy="898426"/>
          </a:xfrm>
          <a:prstGeom prst="rect">
            <a:avLst/>
          </a:prstGeom>
          <a:ln w="12700">
            <a:miter lim="400000"/>
          </a:ln>
        </p:spPr>
      </p:pic>
      <p:sp>
        <p:nvSpPr>
          <p:cNvPr id="4" name="The background is different">
            <a:extLst>
              <a:ext uri="{FF2B5EF4-FFF2-40B4-BE49-F238E27FC236}">
                <a16:creationId xmlns:a16="http://schemas.microsoft.com/office/drawing/2014/main" id="{39EABF23-AA42-4C4E-AAA3-7BBD1EAFE357}"/>
              </a:ext>
            </a:extLst>
          </p:cNvPr>
          <p:cNvSpPr txBox="1"/>
          <p:nvPr/>
        </p:nvSpPr>
        <p:spPr>
          <a:xfrm>
            <a:off x="3014340" y="8629258"/>
            <a:ext cx="14246805" cy="3518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t">
            <a:spAutoFit/>
          </a:bodyPr>
          <a:lstStyle>
            <a:lvl1pPr>
              <a:defRPr>
                <a:solidFill>
                  <a:srgbClr val="000000"/>
                </a:solidFill>
              </a:defRPr>
            </a:lvl1pPr>
          </a:lstStyle>
          <a:p>
            <a:r>
              <a:rPr lang="ro-RO">
                <a:cs typeface="Arial"/>
              </a:rPr>
              <a:t>MUBI </a:t>
            </a:r>
            <a:r>
              <a:rPr lang="ro-RO" err="1">
                <a:cs typeface="Arial"/>
              </a:rPr>
              <a:t>Platform</a:t>
            </a:r>
          </a:p>
        </p:txBody>
      </p:sp>
    </p:spTree>
    <p:extLst>
      <p:ext uri="{BB962C8B-B14F-4D97-AF65-F5344CB8AC3E}">
        <p14:creationId xmlns:p14="http://schemas.microsoft.com/office/powerpoint/2010/main" val="1902349236"/>
      </p:ext>
    </p:extLst>
  </p:cSld>
  <p:clrMapOvr>
    <a:masterClrMapping/>
  </p:clrMapOvr>
  <mc:AlternateContent xmlns:mc="http://schemas.openxmlformats.org/markup-compatibility/2006" xmlns:p14="http://schemas.microsoft.com/office/powerpoint/2010/main">
    <mc:Choice Requires="p14">
      <p:transition spd="med" p14:dur="700">
        <p:push dir="u"/>
      </p:transition>
    </mc:Choice>
    <mc:Fallback xmlns="">
      <p:transition spd="med">
        <p:push dir="u"/>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9" name="What is simply dummy text of the printing and typesetting industry has been the industry's standard dummy text ever since the 1500s when an unknown printer took a galley of type and scrambled it to make a type specimen book it has. Also, people love to h"/>
          <p:cNvSpPr txBox="1"/>
          <p:nvPr/>
        </p:nvSpPr>
        <p:spPr>
          <a:xfrm>
            <a:off x="1733202" y="4145888"/>
            <a:ext cx="13645659" cy="196464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t">
            <a:spAutoFit/>
          </a:bodyPr>
          <a:lstStyle/>
          <a:p>
            <a:pPr defTabSz="821531">
              <a:lnSpc>
                <a:spcPct val="100000"/>
              </a:lnSpc>
              <a:spcBef>
                <a:spcPts val="1500"/>
              </a:spcBef>
              <a:defRPr sz="2000" b="0" cap="none" spc="0">
                <a:solidFill>
                  <a:srgbClr val="5E5E5E"/>
                </a:solidFill>
                <a:latin typeface="Helvetica Light"/>
                <a:ea typeface="Helvetica Light"/>
                <a:cs typeface="Helvetica Light"/>
                <a:sym typeface="Helvetica Light"/>
              </a:defRPr>
            </a:pPr>
            <a:r>
              <a:rPr lang="en-US" sz="2800">
                <a:latin typeface="Arial"/>
                <a:cs typeface="Arial"/>
              </a:rPr>
              <a:t>For this first raport, the functionality of Tableau to create tables from SQL commands has been used.</a:t>
            </a:r>
            <a:endParaRPr lang="en-US" sz="2800" dirty="0">
              <a:latin typeface="Arial"/>
              <a:cs typeface="Arial"/>
            </a:endParaRP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br>
              <a:rPr lang="en-US" dirty="0"/>
            </a:br>
            <a:endParaRPr lang="en-US"/>
          </a:p>
        </p:txBody>
      </p:sp>
      <p:sp>
        <p:nvSpPr>
          <p:cNvPr id="800" name="Title Goes Here"/>
          <p:cNvSpPr txBox="1"/>
          <p:nvPr/>
        </p:nvSpPr>
        <p:spPr>
          <a:xfrm>
            <a:off x="1735273" y="2638837"/>
            <a:ext cx="13740755" cy="157992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80000"/>
              </a:lnSpc>
              <a:defRPr sz="5000" cap="none" spc="-150">
                <a:solidFill>
                  <a:srgbClr val="1D1D1D"/>
                </a:solidFill>
              </a:defRPr>
            </a:lvl1pPr>
          </a:lstStyle>
          <a:p>
            <a:r>
              <a:rPr lang="ro-RO" sz="4000" dirty="0">
                <a:cs typeface="Arial"/>
              </a:rPr>
              <a:t>1) Best </a:t>
            </a:r>
            <a:r>
              <a:rPr lang="ro-RO" sz="4000" dirty="0" err="1">
                <a:cs typeface="Arial"/>
              </a:rPr>
              <a:t>movie</a:t>
            </a:r>
            <a:r>
              <a:rPr lang="ro-RO" sz="4000" dirty="0">
                <a:cs typeface="Arial"/>
              </a:rPr>
              <a:t> </a:t>
            </a:r>
            <a:r>
              <a:rPr lang="ro-RO" sz="4000" dirty="0" err="1">
                <a:cs typeface="Arial"/>
              </a:rPr>
              <a:t>directors</a:t>
            </a:r>
            <a:r>
              <a:rPr lang="ro-RO" sz="4000" dirty="0">
                <a:cs typeface="Arial"/>
              </a:rPr>
              <a:t> over </a:t>
            </a:r>
            <a:r>
              <a:rPr lang="ro-RO" sz="4000" dirty="0" err="1">
                <a:cs typeface="Arial"/>
              </a:rPr>
              <a:t>movies</a:t>
            </a:r>
            <a:r>
              <a:rPr lang="ro-RO" sz="4000" dirty="0">
                <a:cs typeface="Arial"/>
              </a:rPr>
              <a:t> </a:t>
            </a:r>
            <a:r>
              <a:rPr lang="ro-RO" sz="4000" dirty="0" err="1">
                <a:cs typeface="Arial"/>
              </a:rPr>
              <a:t>popularity</a:t>
            </a:r>
            <a:r>
              <a:rPr lang="ro-RO" sz="4000" dirty="0">
                <a:cs typeface="Arial"/>
              </a:rPr>
              <a:t> in </a:t>
            </a:r>
            <a:r>
              <a:rPr lang="ro-RO" sz="4000" dirty="0" err="1">
                <a:cs typeface="Arial"/>
              </a:rPr>
              <a:t>the</a:t>
            </a:r>
            <a:r>
              <a:rPr lang="ro-RO" sz="4000" dirty="0">
                <a:cs typeface="Arial"/>
              </a:rPr>
              <a:t> </a:t>
            </a:r>
            <a:r>
              <a:rPr lang="ro-RO" sz="4000" dirty="0" err="1">
                <a:cs typeface="Arial"/>
              </a:rPr>
              <a:t>last</a:t>
            </a:r>
            <a:r>
              <a:rPr lang="ro-RO" sz="4000" dirty="0">
                <a:cs typeface="Arial"/>
              </a:rPr>
              <a:t> 10 </a:t>
            </a:r>
            <a:r>
              <a:rPr lang="ro-RO" sz="4000" dirty="0" err="1">
                <a:cs typeface="Arial"/>
              </a:rPr>
              <a:t>years</a:t>
            </a:r>
            <a:endParaRPr lang="ro-RO" sz="4000">
              <a:cs typeface="Arial"/>
            </a:endParaRPr>
          </a:p>
          <a:p>
            <a:endParaRPr lang="ro-RO" sz="4000" dirty="0">
              <a:cs typeface="Arial"/>
            </a:endParaRPr>
          </a:p>
        </p:txBody>
      </p:sp>
      <p:sp>
        <p:nvSpPr>
          <p:cNvPr id="6" name="Slide Number">
            <a:extLst>
              <a:ext uri="{FF2B5EF4-FFF2-40B4-BE49-F238E27FC236}">
                <a16:creationId xmlns:a16="http://schemas.microsoft.com/office/drawing/2014/main" id="{FEB07523-0DF3-2B40-AE56-10920CA026BC}"/>
              </a:ext>
            </a:extLst>
          </p:cNvPr>
          <p:cNvSpPr txBox="1">
            <a:spLocks noGrp="1"/>
          </p:cNvSpPr>
          <p:nvPr>
            <p:ph type="sldNum" sz="quarter" idx="2"/>
          </p:nvPr>
        </p:nvSpPr>
        <p:spPr>
          <a:xfrm>
            <a:off x="23891648" y="13289446"/>
            <a:ext cx="381596" cy="38417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lvl1pPr defTabSz="821531"/>
          </a:lstStyle>
          <a:p>
            <a:fld id="{86CB4B4D-7CA3-9044-876B-883B54F8677D}" type="slidenum">
              <a:rPr dirty="0"/>
              <a:t>24</a:t>
            </a:fld>
            <a:endParaRPr/>
          </a:p>
        </p:txBody>
      </p:sp>
      <p:sp>
        <p:nvSpPr>
          <p:cNvPr id="4" name="1">
            <a:extLst>
              <a:ext uri="{FF2B5EF4-FFF2-40B4-BE49-F238E27FC236}">
                <a16:creationId xmlns:a16="http://schemas.microsoft.com/office/drawing/2014/main" id="{F789A4A6-4F3B-439C-BBA4-902E81B363F6}"/>
              </a:ext>
            </a:extLst>
          </p:cNvPr>
          <p:cNvSpPr/>
          <p:nvPr/>
        </p:nvSpPr>
        <p:spPr>
          <a:xfrm>
            <a:off x="1134338" y="839341"/>
            <a:ext cx="646547" cy="663865"/>
          </a:xfrm>
          <a:prstGeom prst="rect">
            <a:avLst/>
          </a:prstGeom>
          <a:ln w="50800">
            <a:solidFill>
              <a:srgbClr val="000000"/>
            </a:solidFill>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chor="ctr"/>
          <a:lstStyle>
            <a:lvl1pPr algn="ctr" defTabSz="825500">
              <a:lnSpc>
                <a:spcPct val="100000"/>
              </a:lnSpc>
              <a:defRPr sz="3200" cap="none" spc="0">
                <a:solidFill>
                  <a:srgbClr val="DE411B"/>
                </a:solidFill>
              </a:defRPr>
            </a:lvl1pPr>
          </a:lstStyle>
          <a:p>
            <a:r>
              <a:rPr lang="ro-RO" dirty="0">
                <a:cs typeface="Arial"/>
              </a:rPr>
              <a:t>9</a:t>
            </a:r>
          </a:p>
        </p:txBody>
      </p:sp>
      <p:sp>
        <p:nvSpPr>
          <p:cNvPr id="5" name="Additional chapter intro…">
            <a:extLst>
              <a:ext uri="{FF2B5EF4-FFF2-40B4-BE49-F238E27FC236}">
                <a16:creationId xmlns:a16="http://schemas.microsoft.com/office/drawing/2014/main" id="{88336578-E05F-4954-9716-5F381C8DF5A2}"/>
              </a:ext>
            </a:extLst>
          </p:cNvPr>
          <p:cNvSpPr txBox="1"/>
          <p:nvPr/>
        </p:nvSpPr>
        <p:spPr>
          <a:xfrm>
            <a:off x="2172244" y="1041739"/>
            <a:ext cx="14244132" cy="447302"/>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p>
            <a:pPr>
              <a:lnSpc>
                <a:spcPct val="80000"/>
              </a:lnSpc>
              <a:defRPr sz="7000" cap="none" spc="-209">
                <a:solidFill>
                  <a:srgbClr val="000000"/>
                </a:solidFill>
              </a:defRPr>
            </a:pPr>
            <a:r>
              <a:rPr lang="ro-RO" sz="2800" b="0">
                <a:cs typeface="Arial"/>
              </a:rPr>
              <a:t>Tableau reports</a:t>
            </a:r>
            <a:endParaRPr lang="ro-RO"/>
          </a:p>
        </p:txBody>
      </p:sp>
      <p:pic>
        <p:nvPicPr>
          <p:cNvPr id="13" name="Image" descr="Image">
            <a:extLst>
              <a:ext uri="{FF2B5EF4-FFF2-40B4-BE49-F238E27FC236}">
                <a16:creationId xmlns:a16="http://schemas.microsoft.com/office/drawing/2014/main" id="{D0E3BEB0-B19B-448C-B6EE-43A1A37E0660}"/>
              </a:ext>
            </a:extLst>
          </p:cNvPr>
          <p:cNvPicPr>
            <a:picLocks noChangeAspect="1"/>
          </p:cNvPicPr>
          <p:nvPr/>
        </p:nvPicPr>
        <p:blipFill>
          <a:blip r:embed="rId3"/>
          <a:stretch>
            <a:fillRect/>
          </a:stretch>
        </p:blipFill>
        <p:spPr>
          <a:xfrm>
            <a:off x="21095564" y="368746"/>
            <a:ext cx="2733432" cy="898426"/>
          </a:xfrm>
          <a:prstGeom prst="rect">
            <a:avLst/>
          </a:prstGeom>
          <a:ln w="12700">
            <a:miter lim="400000"/>
          </a:ln>
        </p:spPr>
      </p:pic>
      <p:pic>
        <p:nvPicPr>
          <p:cNvPr id="2" name="Imagine 2" descr="O imagine care conține text&#10;&#10;Descriere generată automat">
            <a:extLst>
              <a:ext uri="{FF2B5EF4-FFF2-40B4-BE49-F238E27FC236}">
                <a16:creationId xmlns:a16="http://schemas.microsoft.com/office/drawing/2014/main" id="{D09F4B0D-607C-4572-AFC4-20D9BB24EAD8}"/>
              </a:ext>
            </a:extLst>
          </p:cNvPr>
          <p:cNvPicPr>
            <a:picLocks noChangeAspect="1"/>
          </p:cNvPicPr>
          <p:nvPr/>
        </p:nvPicPr>
        <p:blipFill>
          <a:blip r:embed="rId4"/>
          <a:stretch>
            <a:fillRect/>
          </a:stretch>
        </p:blipFill>
        <p:spPr>
          <a:xfrm>
            <a:off x="1762519" y="5109689"/>
            <a:ext cx="10553700" cy="7991475"/>
          </a:xfrm>
          <a:prstGeom prst="rect">
            <a:avLst/>
          </a:prstGeom>
        </p:spPr>
      </p:pic>
    </p:spTree>
    <p:extLst>
      <p:ext uri="{BB962C8B-B14F-4D97-AF65-F5344CB8AC3E}">
        <p14:creationId xmlns:p14="http://schemas.microsoft.com/office/powerpoint/2010/main" val="576380687"/>
      </p:ext>
    </p:extLst>
  </p:cSld>
  <p:clrMapOvr>
    <a:masterClrMapping/>
  </p:clrMapOvr>
  <mc:AlternateContent xmlns:mc="http://schemas.openxmlformats.org/markup-compatibility/2006" xmlns:p14="http://schemas.microsoft.com/office/powerpoint/2010/main">
    <mc:Choice Requires="p14">
      <p:transition spd="med" p14:dur="700">
        <p:push dir="u"/>
      </p:transition>
    </mc:Choice>
    <mc:Fallback xmlns="">
      <p:transition spd="med">
        <p:push dir="u"/>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0" name="Title Goes Here"/>
          <p:cNvSpPr txBox="1"/>
          <p:nvPr/>
        </p:nvSpPr>
        <p:spPr>
          <a:xfrm>
            <a:off x="1735273" y="2638837"/>
            <a:ext cx="13740755" cy="157992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nSpc>
                <a:spcPct val="80000"/>
              </a:lnSpc>
              <a:defRPr sz="5000" cap="none" spc="-150">
                <a:solidFill>
                  <a:srgbClr val="1D1D1D"/>
                </a:solidFill>
              </a:defRPr>
            </a:lvl1pPr>
          </a:lstStyle>
          <a:p>
            <a:r>
              <a:rPr lang="ro-RO" sz="4000" dirty="0">
                <a:cs typeface="Arial"/>
              </a:rPr>
              <a:t>1) Best </a:t>
            </a:r>
            <a:r>
              <a:rPr lang="ro-RO" sz="4000" dirty="0" err="1">
                <a:cs typeface="Arial"/>
              </a:rPr>
              <a:t>movie</a:t>
            </a:r>
            <a:r>
              <a:rPr lang="ro-RO" sz="4000" dirty="0">
                <a:cs typeface="Arial"/>
              </a:rPr>
              <a:t> </a:t>
            </a:r>
            <a:r>
              <a:rPr lang="ro-RO" sz="4000" dirty="0" err="1">
                <a:cs typeface="Arial"/>
              </a:rPr>
              <a:t>directors</a:t>
            </a:r>
            <a:r>
              <a:rPr lang="ro-RO" sz="4000" dirty="0">
                <a:cs typeface="Arial"/>
              </a:rPr>
              <a:t> over </a:t>
            </a:r>
            <a:r>
              <a:rPr lang="ro-RO" sz="4000" dirty="0" err="1">
                <a:cs typeface="Arial"/>
              </a:rPr>
              <a:t>movies</a:t>
            </a:r>
            <a:r>
              <a:rPr lang="ro-RO" sz="4000" dirty="0">
                <a:cs typeface="Arial"/>
              </a:rPr>
              <a:t> </a:t>
            </a:r>
            <a:r>
              <a:rPr lang="ro-RO" sz="4000" dirty="0" err="1">
                <a:cs typeface="Arial"/>
              </a:rPr>
              <a:t>popularity</a:t>
            </a:r>
            <a:r>
              <a:rPr lang="ro-RO" sz="4000" dirty="0">
                <a:cs typeface="Arial"/>
              </a:rPr>
              <a:t> in </a:t>
            </a:r>
            <a:r>
              <a:rPr lang="ro-RO" sz="4000" dirty="0" err="1">
                <a:cs typeface="Arial"/>
              </a:rPr>
              <a:t>the</a:t>
            </a:r>
            <a:r>
              <a:rPr lang="ro-RO" sz="4000" dirty="0">
                <a:cs typeface="Arial"/>
              </a:rPr>
              <a:t> </a:t>
            </a:r>
            <a:r>
              <a:rPr lang="ro-RO" sz="4000" dirty="0" err="1">
                <a:cs typeface="Arial"/>
              </a:rPr>
              <a:t>last</a:t>
            </a:r>
            <a:r>
              <a:rPr lang="ro-RO" sz="4000" dirty="0">
                <a:cs typeface="Arial"/>
              </a:rPr>
              <a:t> 10 </a:t>
            </a:r>
            <a:r>
              <a:rPr lang="ro-RO" sz="4000" dirty="0" err="1">
                <a:cs typeface="Arial"/>
              </a:rPr>
              <a:t>years</a:t>
            </a:r>
            <a:endParaRPr lang="ro-RO" sz="4000" dirty="0">
              <a:cs typeface="Arial"/>
            </a:endParaRPr>
          </a:p>
          <a:p>
            <a:endParaRPr lang="ro-RO" sz="4000" dirty="0">
              <a:cs typeface="Arial"/>
            </a:endParaRPr>
          </a:p>
        </p:txBody>
      </p:sp>
      <p:sp>
        <p:nvSpPr>
          <p:cNvPr id="6" name="Slide Number">
            <a:extLst>
              <a:ext uri="{FF2B5EF4-FFF2-40B4-BE49-F238E27FC236}">
                <a16:creationId xmlns:a16="http://schemas.microsoft.com/office/drawing/2014/main" id="{FEB07523-0DF3-2B40-AE56-10920CA026BC}"/>
              </a:ext>
            </a:extLst>
          </p:cNvPr>
          <p:cNvSpPr txBox="1">
            <a:spLocks noGrp="1"/>
          </p:cNvSpPr>
          <p:nvPr>
            <p:ph type="sldNum" sz="quarter" idx="2"/>
          </p:nvPr>
        </p:nvSpPr>
        <p:spPr>
          <a:xfrm>
            <a:off x="23891648" y="13289446"/>
            <a:ext cx="381596" cy="384176"/>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lvl1pPr defTabSz="821531"/>
          </a:lstStyle>
          <a:p>
            <a:fld id="{86CB4B4D-7CA3-9044-876B-883B54F8677D}" type="slidenum">
              <a:rPr dirty="0"/>
              <a:t>25</a:t>
            </a:fld>
            <a:endParaRPr/>
          </a:p>
        </p:txBody>
      </p:sp>
      <p:sp>
        <p:nvSpPr>
          <p:cNvPr id="4" name="1">
            <a:extLst>
              <a:ext uri="{FF2B5EF4-FFF2-40B4-BE49-F238E27FC236}">
                <a16:creationId xmlns:a16="http://schemas.microsoft.com/office/drawing/2014/main" id="{F789A4A6-4F3B-439C-BBA4-902E81B363F6}"/>
              </a:ext>
            </a:extLst>
          </p:cNvPr>
          <p:cNvSpPr/>
          <p:nvPr/>
        </p:nvSpPr>
        <p:spPr>
          <a:xfrm>
            <a:off x="1134338" y="839341"/>
            <a:ext cx="646547" cy="663865"/>
          </a:xfrm>
          <a:prstGeom prst="rect">
            <a:avLst/>
          </a:prstGeom>
          <a:ln w="50800">
            <a:solidFill>
              <a:srgbClr val="000000"/>
            </a:solidFill>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nchor="ctr"/>
          <a:lstStyle>
            <a:lvl1pPr algn="ctr" defTabSz="825500">
              <a:lnSpc>
                <a:spcPct val="100000"/>
              </a:lnSpc>
              <a:defRPr sz="3200" cap="none" spc="0">
                <a:solidFill>
                  <a:srgbClr val="DE411B"/>
                </a:solidFill>
              </a:defRPr>
            </a:lvl1pPr>
          </a:lstStyle>
          <a:p>
            <a:r>
              <a:rPr lang="ro-RO" dirty="0">
                <a:cs typeface="Arial"/>
              </a:rPr>
              <a:t>9</a:t>
            </a:r>
          </a:p>
        </p:txBody>
      </p:sp>
      <p:sp>
        <p:nvSpPr>
          <p:cNvPr id="5" name="Additional chapter intro…">
            <a:extLst>
              <a:ext uri="{FF2B5EF4-FFF2-40B4-BE49-F238E27FC236}">
                <a16:creationId xmlns:a16="http://schemas.microsoft.com/office/drawing/2014/main" id="{88336578-E05F-4954-9716-5F381C8DF5A2}"/>
              </a:ext>
            </a:extLst>
          </p:cNvPr>
          <p:cNvSpPr txBox="1"/>
          <p:nvPr/>
        </p:nvSpPr>
        <p:spPr>
          <a:xfrm>
            <a:off x="2172244" y="1041739"/>
            <a:ext cx="14244132" cy="447302"/>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a:lnSpc>
                <a:spcPct val="80000"/>
              </a:lnSpc>
              <a:defRPr sz="7000" cap="none" spc="-209">
                <a:solidFill>
                  <a:srgbClr val="000000"/>
                </a:solidFill>
              </a:defRPr>
            </a:pPr>
            <a:r>
              <a:rPr lang="ro-RO" sz="2800" b="0">
                <a:ea typeface="+mn-lt"/>
                <a:cs typeface="+mn-lt"/>
              </a:rPr>
              <a:t>Tableau reports</a:t>
            </a:r>
            <a:endParaRPr lang="ro-RO"/>
          </a:p>
        </p:txBody>
      </p:sp>
      <p:pic>
        <p:nvPicPr>
          <p:cNvPr id="13" name="Image" descr="Image">
            <a:extLst>
              <a:ext uri="{FF2B5EF4-FFF2-40B4-BE49-F238E27FC236}">
                <a16:creationId xmlns:a16="http://schemas.microsoft.com/office/drawing/2014/main" id="{D0E3BEB0-B19B-448C-B6EE-43A1A37E0660}"/>
              </a:ext>
            </a:extLst>
          </p:cNvPr>
          <p:cNvPicPr>
            <a:picLocks noChangeAspect="1"/>
          </p:cNvPicPr>
          <p:nvPr/>
        </p:nvPicPr>
        <p:blipFill>
          <a:blip r:embed="rId3"/>
          <a:stretch>
            <a:fillRect/>
          </a:stretch>
        </p:blipFill>
        <p:spPr>
          <a:xfrm>
            <a:off x="21095564" y="368746"/>
            <a:ext cx="2733432" cy="898426"/>
          </a:xfrm>
          <a:prstGeom prst="rect">
            <a:avLst/>
          </a:prstGeom>
          <a:ln w="12700">
            <a:miter lim="400000"/>
          </a:ln>
        </p:spPr>
      </p:pic>
      <p:pic>
        <p:nvPicPr>
          <p:cNvPr id="3" name="Imagine 6">
            <a:extLst>
              <a:ext uri="{FF2B5EF4-FFF2-40B4-BE49-F238E27FC236}">
                <a16:creationId xmlns:a16="http://schemas.microsoft.com/office/drawing/2014/main" id="{8C124A08-88D9-4A66-8A5B-E03239FE444F}"/>
              </a:ext>
            </a:extLst>
          </p:cNvPr>
          <p:cNvPicPr>
            <a:picLocks noChangeAspect="1"/>
          </p:cNvPicPr>
          <p:nvPr/>
        </p:nvPicPr>
        <p:blipFill>
          <a:blip r:embed="rId4"/>
          <a:stretch>
            <a:fillRect/>
          </a:stretch>
        </p:blipFill>
        <p:spPr>
          <a:xfrm>
            <a:off x="1730165" y="4011363"/>
            <a:ext cx="16516350" cy="8896350"/>
          </a:xfrm>
          <a:prstGeom prst="rect">
            <a:avLst/>
          </a:prstGeom>
        </p:spPr>
      </p:pic>
    </p:spTree>
    <p:extLst>
      <p:ext uri="{BB962C8B-B14F-4D97-AF65-F5344CB8AC3E}">
        <p14:creationId xmlns:p14="http://schemas.microsoft.com/office/powerpoint/2010/main" val="10798099"/>
      </p:ext>
    </p:extLst>
  </p:cSld>
  <p:clrMapOvr>
    <a:masterClrMapping/>
  </p:clrMapOvr>
  <mc:AlternateContent xmlns:mc="http://schemas.openxmlformats.org/markup-compatibility/2006" xmlns:p14="http://schemas.microsoft.com/office/powerpoint/2010/main">
    <mc:Choice Requires="p14">
      <p:transition spd="med" p14:dur="700">
        <p:push dir="u"/>
      </p:transition>
    </mc:Choice>
    <mc:Fallback xmlns="">
      <p:transition spd="med">
        <p:push dir="u"/>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0" name="Title Goes Here"/>
          <p:cNvSpPr txBox="1"/>
          <p:nvPr/>
        </p:nvSpPr>
        <p:spPr>
          <a:xfrm>
            <a:off x="1735273" y="2638837"/>
            <a:ext cx="13740755" cy="157992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80000"/>
              </a:lnSpc>
              <a:defRPr sz="5000" cap="none" spc="-150">
                <a:solidFill>
                  <a:srgbClr val="1D1D1D"/>
                </a:solidFill>
              </a:defRPr>
            </a:lvl1pPr>
          </a:lstStyle>
          <a:p>
            <a:r>
              <a:rPr lang="ro-RO" sz="4000" dirty="0">
                <a:cs typeface="Arial"/>
              </a:rPr>
              <a:t>2) Top 3 </a:t>
            </a:r>
            <a:r>
              <a:rPr lang="ro-RO" sz="4000" dirty="0" err="1">
                <a:cs typeface="Arial"/>
              </a:rPr>
              <a:t>movies</a:t>
            </a:r>
            <a:r>
              <a:rPr lang="ro-RO" sz="4000" dirty="0">
                <a:cs typeface="Arial"/>
              </a:rPr>
              <a:t> over </a:t>
            </a:r>
            <a:r>
              <a:rPr lang="ro-RO" sz="4000" dirty="0" err="1">
                <a:cs typeface="Arial"/>
              </a:rPr>
              <a:t>popularity</a:t>
            </a:r>
            <a:r>
              <a:rPr lang="ro-RO" sz="4000" dirty="0">
                <a:cs typeface="Arial"/>
              </a:rPr>
              <a:t> </a:t>
            </a:r>
            <a:r>
              <a:rPr lang="ro-RO" sz="4000" dirty="0" err="1">
                <a:cs typeface="Arial"/>
              </a:rPr>
              <a:t>directed</a:t>
            </a:r>
            <a:r>
              <a:rPr lang="ro-RO" sz="4000" dirty="0">
                <a:cs typeface="Arial"/>
              </a:rPr>
              <a:t> </a:t>
            </a:r>
            <a:r>
              <a:rPr lang="ro-RO" sz="4000" dirty="0" err="1">
                <a:cs typeface="Arial"/>
              </a:rPr>
              <a:t>by</a:t>
            </a:r>
            <a:r>
              <a:rPr lang="ro-RO" sz="4000" dirty="0">
                <a:cs typeface="Arial"/>
              </a:rPr>
              <a:t> </a:t>
            </a:r>
            <a:r>
              <a:rPr lang="ro-RO" sz="4000" dirty="0" err="1">
                <a:cs typeface="Arial"/>
              </a:rPr>
              <a:t>this</a:t>
            </a:r>
            <a:r>
              <a:rPr lang="ro-RO" sz="4000" dirty="0">
                <a:cs typeface="Arial"/>
              </a:rPr>
              <a:t> </a:t>
            </a:r>
            <a:r>
              <a:rPr lang="ro-RO" sz="4000" dirty="0" err="1">
                <a:cs typeface="Arial"/>
              </a:rPr>
              <a:t>best</a:t>
            </a:r>
            <a:r>
              <a:rPr lang="ro-RO" sz="4000" dirty="0">
                <a:cs typeface="Arial"/>
              </a:rPr>
              <a:t> </a:t>
            </a:r>
            <a:r>
              <a:rPr lang="ro-RO" sz="4000" dirty="0" err="1">
                <a:cs typeface="Arial"/>
              </a:rPr>
              <a:t>directors</a:t>
            </a:r>
            <a:endParaRPr lang="ro-RO" sz="4000" dirty="0">
              <a:cs typeface="Arial"/>
            </a:endParaRPr>
          </a:p>
          <a:p>
            <a:endParaRPr lang="ro-RO" sz="4000" dirty="0">
              <a:cs typeface="Arial"/>
            </a:endParaRPr>
          </a:p>
        </p:txBody>
      </p:sp>
      <p:sp>
        <p:nvSpPr>
          <p:cNvPr id="6" name="Slide Number">
            <a:extLst>
              <a:ext uri="{FF2B5EF4-FFF2-40B4-BE49-F238E27FC236}">
                <a16:creationId xmlns:a16="http://schemas.microsoft.com/office/drawing/2014/main" id="{FEB07523-0DF3-2B40-AE56-10920CA026BC}"/>
              </a:ext>
            </a:extLst>
          </p:cNvPr>
          <p:cNvSpPr txBox="1">
            <a:spLocks noGrp="1"/>
          </p:cNvSpPr>
          <p:nvPr>
            <p:ph type="sldNum" sz="quarter" idx="2"/>
          </p:nvPr>
        </p:nvSpPr>
        <p:spPr>
          <a:xfrm>
            <a:off x="23891648" y="13289446"/>
            <a:ext cx="381596" cy="38417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lvl1pPr defTabSz="821531"/>
          </a:lstStyle>
          <a:p>
            <a:fld id="{86CB4B4D-7CA3-9044-876B-883B54F8677D}" type="slidenum">
              <a:rPr dirty="0"/>
              <a:t>26</a:t>
            </a:fld>
            <a:endParaRPr/>
          </a:p>
        </p:txBody>
      </p:sp>
      <p:sp>
        <p:nvSpPr>
          <p:cNvPr id="4" name="1">
            <a:extLst>
              <a:ext uri="{FF2B5EF4-FFF2-40B4-BE49-F238E27FC236}">
                <a16:creationId xmlns:a16="http://schemas.microsoft.com/office/drawing/2014/main" id="{F789A4A6-4F3B-439C-BBA4-902E81B363F6}"/>
              </a:ext>
            </a:extLst>
          </p:cNvPr>
          <p:cNvSpPr/>
          <p:nvPr/>
        </p:nvSpPr>
        <p:spPr>
          <a:xfrm>
            <a:off x="1134338" y="839341"/>
            <a:ext cx="646547" cy="663865"/>
          </a:xfrm>
          <a:prstGeom prst="rect">
            <a:avLst/>
          </a:prstGeom>
          <a:ln w="50800">
            <a:solidFill>
              <a:srgbClr val="000000"/>
            </a:solidFill>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chor="ctr"/>
          <a:lstStyle>
            <a:lvl1pPr algn="ctr" defTabSz="825500">
              <a:lnSpc>
                <a:spcPct val="100000"/>
              </a:lnSpc>
              <a:defRPr sz="3200" cap="none" spc="0">
                <a:solidFill>
                  <a:srgbClr val="DE411B"/>
                </a:solidFill>
              </a:defRPr>
            </a:lvl1pPr>
          </a:lstStyle>
          <a:p>
            <a:r>
              <a:rPr lang="ro-RO" dirty="0">
                <a:cs typeface="Arial"/>
              </a:rPr>
              <a:t>9</a:t>
            </a:r>
          </a:p>
        </p:txBody>
      </p:sp>
      <p:sp>
        <p:nvSpPr>
          <p:cNvPr id="5" name="Additional chapter intro…">
            <a:extLst>
              <a:ext uri="{FF2B5EF4-FFF2-40B4-BE49-F238E27FC236}">
                <a16:creationId xmlns:a16="http://schemas.microsoft.com/office/drawing/2014/main" id="{88336578-E05F-4954-9716-5F381C8DF5A2}"/>
              </a:ext>
            </a:extLst>
          </p:cNvPr>
          <p:cNvSpPr txBox="1"/>
          <p:nvPr/>
        </p:nvSpPr>
        <p:spPr>
          <a:xfrm>
            <a:off x="2172244" y="1041739"/>
            <a:ext cx="14244132" cy="447302"/>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p>
            <a:pPr>
              <a:lnSpc>
                <a:spcPct val="80000"/>
              </a:lnSpc>
              <a:defRPr sz="7000" cap="none" spc="-209">
                <a:solidFill>
                  <a:srgbClr val="000000"/>
                </a:solidFill>
              </a:defRPr>
            </a:pPr>
            <a:r>
              <a:rPr lang="ro-RO" sz="2800" b="0">
                <a:ea typeface="+mn-lt"/>
                <a:cs typeface="+mn-lt"/>
              </a:rPr>
              <a:t>Tableau reports</a:t>
            </a:r>
            <a:endParaRPr lang="ro-RO"/>
          </a:p>
        </p:txBody>
      </p:sp>
      <p:pic>
        <p:nvPicPr>
          <p:cNvPr id="13" name="Image" descr="Image">
            <a:extLst>
              <a:ext uri="{FF2B5EF4-FFF2-40B4-BE49-F238E27FC236}">
                <a16:creationId xmlns:a16="http://schemas.microsoft.com/office/drawing/2014/main" id="{D0E3BEB0-B19B-448C-B6EE-43A1A37E0660}"/>
              </a:ext>
            </a:extLst>
          </p:cNvPr>
          <p:cNvPicPr>
            <a:picLocks noChangeAspect="1"/>
          </p:cNvPicPr>
          <p:nvPr/>
        </p:nvPicPr>
        <p:blipFill>
          <a:blip r:embed="rId3"/>
          <a:stretch>
            <a:fillRect/>
          </a:stretch>
        </p:blipFill>
        <p:spPr>
          <a:xfrm>
            <a:off x="21095564" y="368746"/>
            <a:ext cx="2733432" cy="898426"/>
          </a:xfrm>
          <a:prstGeom prst="rect">
            <a:avLst/>
          </a:prstGeom>
          <a:ln w="12700">
            <a:miter lim="400000"/>
          </a:ln>
        </p:spPr>
      </p:pic>
      <p:pic>
        <p:nvPicPr>
          <p:cNvPr id="2" name="Imagine 6" descr="O imagine care conține masă&#10;&#10;Descriere generată automat">
            <a:extLst>
              <a:ext uri="{FF2B5EF4-FFF2-40B4-BE49-F238E27FC236}">
                <a16:creationId xmlns:a16="http://schemas.microsoft.com/office/drawing/2014/main" id="{CBB8BEA5-D3E2-4136-83F8-974289391B61}"/>
              </a:ext>
            </a:extLst>
          </p:cNvPr>
          <p:cNvPicPr>
            <a:picLocks noChangeAspect="1"/>
          </p:cNvPicPr>
          <p:nvPr/>
        </p:nvPicPr>
        <p:blipFill>
          <a:blip r:embed="rId4"/>
          <a:stretch>
            <a:fillRect/>
          </a:stretch>
        </p:blipFill>
        <p:spPr>
          <a:xfrm>
            <a:off x="1742524" y="4008489"/>
            <a:ext cx="16744950" cy="8810625"/>
          </a:xfrm>
          <a:prstGeom prst="rect">
            <a:avLst/>
          </a:prstGeom>
        </p:spPr>
      </p:pic>
      <p:sp>
        <p:nvSpPr>
          <p:cNvPr id="3" name="CasetăText 2">
            <a:extLst>
              <a:ext uri="{FF2B5EF4-FFF2-40B4-BE49-F238E27FC236}">
                <a16:creationId xmlns:a16="http://schemas.microsoft.com/office/drawing/2014/main" id="{B37D99C1-ED73-4D83-BD12-2C7358C92722}"/>
              </a:ext>
            </a:extLst>
          </p:cNvPr>
          <p:cNvSpPr txBox="1"/>
          <p:nvPr/>
        </p:nvSpPr>
        <p:spPr>
          <a:xfrm>
            <a:off x="10820399" y="6629400"/>
            <a:ext cx="2743200" cy="759822"/>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rot="0" spcFirstLastPara="0" vertOverflow="overflow" horzOverflow="overflow" vert="horz" wrap="square" lIns="71437" tIns="71437" rIns="71437" bIns="71437" numCol="1" spcCol="0" rtlCol="0" fromWordArt="0" anchor="t" anchorCtr="0" forceAA="0" compatLnSpc="1">
            <a:prstTxWarp prst="textNoShape">
              <a:avLst/>
            </a:prstTxWarp>
            <a:spAutoFit/>
          </a:bodyPr>
          <a:lstStyle/>
          <a:p>
            <a:pPr algn="l" defTabSz="821531">
              <a:lnSpc>
                <a:spcPct val="100000"/>
              </a:lnSpc>
              <a:spcBef>
                <a:spcPts val="3000"/>
              </a:spcBef>
            </a:pPr>
            <a:r>
              <a:rPr lang="ro-RO" sz="2000" b="0" cap="none" spc="0" dirty="0">
                <a:solidFill>
                  <a:srgbClr val="5E5E5E"/>
                </a:solidFill>
                <a:latin typeface="Arial" panose="020B0604020202020204" pitchFamily="34" charset="0"/>
                <a:ea typeface="Helvetica Light"/>
                <a:cs typeface="Arial" panose="020B0604020202020204" pitchFamily="34" charset="0"/>
                <a:sym typeface="Helvetica Light"/>
              </a:rPr>
              <a:t>Clic pentru a adăuga text</a:t>
            </a:r>
          </a:p>
        </p:txBody>
      </p:sp>
    </p:spTree>
    <p:extLst>
      <p:ext uri="{BB962C8B-B14F-4D97-AF65-F5344CB8AC3E}">
        <p14:creationId xmlns:p14="http://schemas.microsoft.com/office/powerpoint/2010/main" val="1918294883"/>
      </p:ext>
    </p:extLst>
  </p:cSld>
  <p:clrMapOvr>
    <a:masterClrMapping/>
  </p:clrMapOvr>
  <mc:AlternateContent xmlns:mc="http://schemas.openxmlformats.org/markup-compatibility/2006" xmlns:p14="http://schemas.microsoft.com/office/powerpoint/2010/main">
    <mc:Choice Requires="p14">
      <p:transition spd="med" p14:dur="700">
        <p:push dir="u"/>
      </p:transition>
    </mc:Choice>
    <mc:Fallback xmlns="">
      <p:transition spd="med">
        <p:push dir="u"/>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0" name="Title Goes Here"/>
          <p:cNvSpPr txBox="1"/>
          <p:nvPr/>
        </p:nvSpPr>
        <p:spPr>
          <a:xfrm>
            <a:off x="1735273" y="2638837"/>
            <a:ext cx="13740755" cy="157992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nSpc>
                <a:spcPct val="80000"/>
              </a:lnSpc>
              <a:defRPr sz="5000" cap="none" spc="-150">
                <a:solidFill>
                  <a:srgbClr val="1D1D1D"/>
                </a:solidFill>
              </a:defRPr>
            </a:lvl1pPr>
          </a:lstStyle>
          <a:p>
            <a:r>
              <a:rPr lang="ro-RO" sz="4000" dirty="0">
                <a:cs typeface="Arial"/>
              </a:rPr>
              <a:t>3) </a:t>
            </a:r>
            <a:r>
              <a:rPr lang="ro-RO" sz="4000" dirty="0" err="1">
                <a:cs typeface="Arial"/>
              </a:rPr>
              <a:t>Ratings</a:t>
            </a:r>
            <a:r>
              <a:rPr lang="ro-RO" sz="4000" dirty="0">
                <a:cs typeface="Arial"/>
              </a:rPr>
              <a:t> over </a:t>
            </a:r>
            <a:r>
              <a:rPr lang="ro-RO" sz="4000" dirty="0" err="1">
                <a:cs typeface="Arial"/>
              </a:rPr>
              <a:t>time</a:t>
            </a:r>
            <a:r>
              <a:rPr lang="ro-RO" sz="4000" dirty="0">
                <a:cs typeface="Arial"/>
              </a:rPr>
              <a:t> over top </a:t>
            </a:r>
            <a:r>
              <a:rPr lang="ro-RO" sz="4000" dirty="0" err="1">
                <a:cs typeface="Arial"/>
              </a:rPr>
              <a:t>movies</a:t>
            </a:r>
            <a:r>
              <a:rPr lang="ro-RO" sz="4000" dirty="0">
                <a:cs typeface="Arial"/>
              </a:rPr>
              <a:t> in </a:t>
            </a:r>
            <a:r>
              <a:rPr lang="ro-RO" sz="4000" dirty="0" err="1">
                <a:cs typeface="Arial"/>
              </a:rPr>
              <a:t>the</a:t>
            </a:r>
            <a:r>
              <a:rPr lang="ro-RO" sz="4000" dirty="0">
                <a:cs typeface="Arial"/>
              </a:rPr>
              <a:t> </a:t>
            </a:r>
            <a:r>
              <a:rPr lang="ro-RO" sz="4000" dirty="0" err="1">
                <a:cs typeface="Arial"/>
              </a:rPr>
              <a:t>last</a:t>
            </a:r>
            <a:r>
              <a:rPr lang="ro-RO" sz="4000" dirty="0">
                <a:cs typeface="Arial"/>
              </a:rPr>
              <a:t> 10 </a:t>
            </a:r>
            <a:r>
              <a:rPr lang="ro-RO" sz="4000" dirty="0" err="1">
                <a:cs typeface="Arial"/>
              </a:rPr>
              <a:t>years</a:t>
            </a:r>
            <a:endParaRPr lang="ro-RO" sz="4000" dirty="0">
              <a:cs typeface="Arial"/>
            </a:endParaRPr>
          </a:p>
          <a:p>
            <a:endParaRPr lang="ro-RO" sz="4000" dirty="0">
              <a:cs typeface="Arial"/>
            </a:endParaRPr>
          </a:p>
          <a:p>
            <a:endParaRPr lang="ro-RO" sz="4000" dirty="0">
              <a:cs typeface="Arial"/>
            </a:endParaRPr>
          </a:p>
        </p:txBody>
      </p:sp>
      <p:sp>
        <p:nvSpPr>
          <p:cNvPr id="6" name="Slide Number">
            <a:extLst>
              <a:ext uri="{FF2B5EF4-FFF2-40B4-BE49-F238E27FC236}">
                <a16:creationId xmlns:a16="http://schemas.microsoft.com/office/drawing/2014/main" id="{FEB07523-0DF3-2B40-AE56-10920CA026BC}"/>
              </a:ext>
            </a:extLst>
          </p:cNvPr>
          <p:cNvSpPr txBox="1">
            <a:spLocks noGrp="1"/>
          </p:cNvSpPr>
          <p:nvPr>
            <p:ph type="sldNum" sz="quarter" idx="2"/>
          </p:nvPr>
        </p:nvSpPr>
        <p:spPr>
          <a:xfrm>
            <a:off x="23891648" y="13289446"/>
            <a:ext cx="381596" cy="384176"/>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lvl1pPr defTabSz="821531"/>
          </a:lstStyle>
          <a:p>
            <a:fld id="{86CB4B4D-7CA3-9044-876B-883B54F8677D}" type="slidenum">
              <a:rPr dirty="0"/>
              <a:t>27</a:t>
            </a:fld>
            <a:endParaRPr/>
          </a:p>
        </p:txBody>
      </p:sp>
      <p:sp>
        <p:nvSpPr>
          <p:cNvPr id="4" name="1">
            <a:extLst>
              <a:ext uri="{FF2B5EF4-FFF2-40B4-BE49-F238E27FC236}">
                <a16:creationId xmlns:a16="http://schemas.microsoft.com/office/drawing/2014/main" id="{F789A4A6-4F3B-439C-BBA4-902E81B363F6}"/>
              </a:ext>
            </a:extLst>
          </p:cNvPr>
          <p:cNvSpPr/>
          <p:nvPr/>
        </p:nvSpPr>
        <p:spPr>
          <a:xfrm>
            <a:off x="1134338" y="839341"/>
            <a:ext cx="646547" cy="663865"/>
          </a:xfrm>
          <a:prstGeom prst="rect">
            <a:avLst/>
          </a:prstGeom>
          <a:ln w="50800">
            <a:solidFill>
              <a:srgbClr val="000000"/>
            </a:solidFill>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nchor="ctr"/>
          <a:lstStyle>
            <a:lvl1pPr algn="ctr" defTabSz="825500">
              <a:lnSpc>
                <a:spcPct val="100000"/>
              </a:lnSpc>
              <a:defRPr sz="3200" cap="none" spc="0">
                <a:solidFill>
                  <a:srgbClr val="DE411B"/>
                </a:solidFill>
              </a:defRPr>
            </a:lvl1pPr>
          </a:lstStyle>
          <a:p>
            <a:r>
              <a:rPr lang="ro-RO" dirty="0">
                <a:cs typeface="Arial"/>
              </a:rPr>
              <a:t>9</a:t>
            </a:r>
          </a:p>
        </p:txBody>
      </p:sp>
      <p:sp>
        <p:nvSpPr>
          <p:cNvPr id="5" name="Additional chapter intro…">
            <a:extLst>
              <a:ext uri="{FF2B5EF4-FFF2-40B4-BE49-F238E27FC236}">
                <a16:creationId xmlns:a16="http://schemas.microsoft.com/office/drawing/2014/main" id="{88336578-E05F-4954-9716-5F381C8DF5A2}"/>
              </a:ext>
            </a:extLst>
          </p:cNvPr>
          <p:cNvSpPr txBox="1"/>
          <p:nvPr/>
        </p:nvSpPr>
        <p:spPr>
          <a:xfrm>
            <a:off x="2172244" y="1020194"/>
            <a:ext cx="14244132" cy="490391"/>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a:defRPr sz="7000" cap="none" spc="-209">
                <a:solidFill>
                  <a:srgbClr val="000000"/>
                </a:solidFill>
              </a:defRPr>
            </a:pPr>
            <a:r>
              <a:rPr lang="ro-RO" sz="2800" b="0">
                <a:cs typeface="Arial"/>
              </a:rPr>
              <a:t>Tableau reports</a:t>
            </a:r>
            <a:endParaRPr lang="ro-RO" sz="2800" b="0">
              <a:ea typeface="+mn-lt"/>
              <a:cs typeface="+mn-lt"/>
            </a:endParaRPr>
          </a:p>
        </p:txBody>
      </p:sp>
      <p:pic>
        <p:nvPicPr>
          <p:cNvPr id="13" name="Image" descr="Image">
            <a:extLst>
              <a:ext uri="{FF2B5EF4-FFF2-40B4-BE49-F238E27FC236}">
                <a16:creationId xmlns:a16="http://schemas.microsoft.com/office/drawing/2014/main" id="{D0E3BEB0-B19B-448C-B6EE-43A1A37E0660}"/>
              </a:ext>
            </a:extLst>
          </p:cNvPr>
          <p:cNvPicPr>
            <a:picLocks noChangeAspect="1"/>
          </p:cNvPicPr>
          <p:nvPr/>
        </p:nvPicPr>
        <p:blipFill>
          <a:blip r:embed="rId3"/>
          <a:stretch>
            <a:fillRect/>
          </a:stretch>
        </p:blipFill>
        <p:spPr>
          <a:xfrm>
            <a:off x="21095564" y="368746"/>
            <a:ext cx="2733432" cy="898426"/>
          </a:xfrm>
          <a:prstGeom prst="rect">
            <a:avLst/>
          </a:prstGeom>
          <a:ln w="12700">
            <a:miter lim="400000"/>
          </a:ln>
        </p:spPr>
      </p:pic>
      <p:pic>
        <p:nvPicPr>
          <p:cNvPr id="3" name="Imagine 6">
            <a:extLst>
              <a:ext uri="{FF2B5EF4-FFF2-40B4-BE49-F238E27FC236}">
                <a16:creationId xmlns:a16="http://schemas.microsoft.com/office/drawing/2014/main" id="{1FDC47A2-F9EC-49BF-9FE3-FCAC6373F443}"/>
              </a:ext>
            </a:extLst>
          </p:cNvPr>
          <p:cNvPicPr>
            <a:picLocks noChangeAspect="1"/>
          </p:cNvPicPr>
          <p:nvPr/>
        </p:nvPicPr>
        <p:blipFill>
          <a:blip r:embed="rId4"/>
          <a:stretch>
            <a:fillRect/>
          </a:stretch>
        </p:blipFill>
        <p:spPr>
          <a:xfrm>
            <a:off x="1448666" y="3643509"/>
            <a:ext cx="16497300" cy="9201150"/>
          </a:xfrm>
          <a:prstGeom prst="rect">
            <a:avLst/>
          </a:prstGeom>
        </p:spPr>
      </p:pic>
    </p:spTree>
    <p:extLst>
      <p:ext uri="{BB962C8B-B14F-4D97-AF65-F5344CB8AC3E}">
        <p14:creationId xmlns:p14="http://schemas.microsoft.com/office/powerpoint/2010/main" val="3136505771"/>
      </p:ext>
    </p:extLst>
  </p:cSld>
  <p:clrMapOvr>
    <a:masterClrMapping/>
  </p:clrMapOvr>
  <mc:AlternateContent xmlns:mc="http://schemas.openxmlformats.org/markup-compatibility/2006" xmlns:p14="http://schemas.microsoft.com/office/powerpoint/2010/main">
    <mc:Choice Requires="p14">
      <p:transition spd="med" p14:dur="700">
        <p:push dir="u"/>
      </p:transition>
    </mc:Choice>
    <mc:Fallback xmlns="">
      <p:transition spd="med">
        <p:push dir="u"/>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0" name="Title Goes Here"/>
          <p:cNvSpPr txBox="1"/>
          <p:nvPr/>
        </p:nvSpPr>
        <p:spPr>
          <a:xfrm>
            <a:off x="1735273" y="2638837"/>
            <a:ext cx="13740755" cy="157992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80000"/>
              </a:lnSpc>
              <a:defRPr sz="5000" cap="none" spc="-150">
                <a:solidFill>
                  <a:srgbClr val="1D1D1D"/>
                </a:solidFill>
              </a:defRPr>
            </a:lvl1pPr>
          </a:lstStyle>
          <a:p>
            <a:r>
              <a:rPr lang="ro-RO" sz="4000" dirty="0">
                <a:cs typeface="Arial"/>
              </a:rPr>
              <a:t>4) </a:t>
            </a:r>
            <a:r>
              <a:rPr lang="ro-RO" sz="4000" dirty="0" err="1">
                <a:cs typeface="Arial"/>
              </a:rPr>
              <a:t>User</a:t>
            </a:r>
            <a:r>
              <a:rPr lang="ro-RO" sz="4000" dirty="0">
                <a:cs typeface="Arial"/>
              </a:rPr>
              <a:t> </a:t>
            </a:r>
            <a:r>
              <a:rPr lang="ro-RO" sz="4000" dirty="0" err="1">
                <a:cs typeface="Arial"/>
              </a:rPr>
              <a:t>activity</a:t>
            </a:r>
            <a:endParaRPr lang="ro-RO" dirty="0" err="1"/>
          </a:p>
          <a:p>
            <a:endParaRPr lang="ro-RO" sz="4000" dirty="0">
              <a:cs typeface="Arial"/>
            </a:endParaRPr>
          </a:p>
          <a:p>
            <a:endParaRPr lang="ro-RO" sz="4000" dirty="0">
              <a:cs typeface="Arial"/>
            </a:endParaRPr>
          </a:p>
        </p:txBody>
      </p:sp>
      <p:sp>
        <p:nvSpPr>
          <p:cNvPr id="6" name="Slide Number">
            <a:extLst>
              <a:ext uri="{FF2B5EF4-FFF2-40B4-BE49-F238E27FC236}">
                <a16:creationId xmlns:a16="http://schemas.microsoft.com/office/drawing/2014/main" id="{FEB07523-0DF3-2B40-AE56-10920CA026BC}"/>
              </a:ext>
            </a:extLst>
          </p:cNvPr>
          <p:cNvSpPr txBox="1">
            <a:spLocks noGrp="1"/>
          </p:cNvSpPr>
          <p:nvPr>
            <p:ph type="sldNum" sz="quarter" idx="2"/>
          </p:nvPr>
        </p:nvSpPr>
        <p:spPr>
          <a:xfrm>
            <a:off x="23891648" y="13289446"/>
            <a:ext cx="381596" cy="38417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lvl1pPr defTabSz="821531"/>
          </a:lstStyle>
          <a:p>
            <a:fld id="{86CB4B4D-7CA3-9044-876B-883B54F8677D}" type="slidenum">
              <a:rPr dirty="0"/>
              <a:t>28</a:t>
            </a:fld>
            <a:endParaRPr/>
          </a:p>
        </p:txBody>
      </p:sp>
      <p:sp>
        <p:nvSpPr>
          <p:cNvPr id="4" name="1">
            <a:extLst>
              <a:ext uri="{FF2B5EF4-FFF2-40B4-BE49-F238E27FC236}">
                <a16:creationId xmlns:a16="http://schemas.microsoft.com/office/drawing/2014/main" id="{F789A4A6-4F3B-439C-BBA4-902E81B363F6}"/>
              </a:ext>
            </a:extLst>
          </p:cNvPr>
          <p:cNvSpPr/>
          <p:nvPr/>
        </p:nvSpPr>
        <p:spPr>
          <a:xfrm>
            <a:off x="1134338" y="839341"/>
            <a:ext cx="646547" cy="663865"/>
          </a:xfrm>
          <a:prstGeom prst="rect">
            <a:avLst/>
          </a:prstGeom>
          <a:ln w="50800">
            <a:solidFill>
              <a:srgbClr val="000000"/>
            </a:solidFill>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chor="ctr"/>
          <a:lstStyle>
            <a:lvl1pPr algn="ctr" defTabSz="825500">
              <a:lnSpc>
                <a:spcPct val="100000"/>
              </a:lnSpc>
              <a:defRPr sz="3200" cap="none" spc="0">
                <a:solidFill>
                  <a:srgbClr val="DE411B"/>
                </a:solidFill>
              </a:defRPr>
            </a:lvl1pPr>
          </a:lstStyle>
          <a:p>
            <a:r>
              <a:rPr lang="ro-RO" dirty="0">
                <a:cs typeface="Arial"/>
              </a:rPr>
              <a:t>9</a:t>
            </a:r>
          </a:p>
        </p:txBody>
      </p:sp>
      <p:sp>
        <p:nvSpPr>
          <p:cNvPr id="5" name="Additional chapter intro…">
            <a:extLst>
              <a:ext uri="{FF2B5EF4-FFF2-40B4-BE49-F238E27FC236}">
                <a16:creationId xmlns:a16="http://schemas.microsoft.com/office/drawing/2014/main" id="{88336578-E05F-4954-9716-5F381C8DF5A2}"/>
              </a:ext>
            </a:extLst>
          </p:cNvPr>
          <p:cNvSpPr txBox="1"/>
          <p:nvPr/>
        </p:nvSpPr>
        <p:spPr>
          <a:xfrm>
            <a:off x="2172244" y="1020194"/>
            <a:ext cx="14244132" cy="490391"/>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p>
            <a:pPr>
              <a:defRPr sz="7000" cap="none" spc="-209">
                <a:solidFill>
                  <a:srgbClr val="000000"/>
                </a:solidFill>
              </a:defRPr>
            </a:pPr>
            <a:r>
              <a:rPr lang="ro-RO" sz="2800" b="0">
                <a:cs typeface="Arial"/>
              </a:rPr>
              <a:t>Tableau reports</a:t>
            </a:r>
            <a:endParaRPr lang="ro-RO" sz="2800" b="0">
              <a:ea typeface="+mn-lt"/>
              <a:cs typeface="+mn-lt"/>
            </a:endParaRPr>
          </a:p>
        </p:txBody>
      </p:sp>
      <p:pic>
        <p:nvPicPr>
          <p:cNvPr id="13" name="Image" descr="Image">
            <a:extLst>
              <a:ext uri="{FF2B5EF4-FFF2-40B4-BE49-F238E27FC236}">
                <a16:creationId xmlns:a16="http://schemas.microsoft.com/office/drawing/2014/main" id="{D0E3BEB0-B19B-448C-B6EE-43A1A37E0660}"/>
              </a:ext>
            </a:extLst>
          </p:cNvPr>
          <p:cNvPicPr>
            <a:picLocks noChangeAspect="1"/>
          </p:cNvPicPr>
          <p:nvPr/>
        </p:nvPicPr>
        <p:blipFill>
          <a:blip r:embed="rId3"/>
          <a:stretch>
            <a:fillRect/>
          </a:stretch>
        </p:blipFill>
        <p:spPr>
          <a:xfrm>
            <a:off x="21095564" y="368746"/>
            <a:ext cx="2733432" cy="898426"/>
          </a:xfrm>
          <a:prstGeom prst="rect">
            <a:avLst/>
          </a:prstGeom>
          <a:ln w="12700">
            <a:miter lim="400000"/>
          </a:ln>
        </p:spPr>
      </p:pic>
      <p:pic>
        <p:nvPicPr>
          <p:cNvPr id="2" name="Imagine 6">
            <a:extLst>
              <a:ext uri="{FF2B5EF4-FFF2-40B4-BE49-F238E27FC236}">
                <a16:creationId xmlns:a16="http://schemas.microsoft.com/office/drawing/2014/main" id="{451963D2-51BC-4B07-9DDC-B2762980798F}"/>
              </a:ext>
            </a:extLst>
          </p:cNvPr>
          <p:cNvPicPr>
            <a:picLocks noChangeAspect="1"/>
          </p:cNvPicPr>
          <p:nvPr/>
        </p:nvPicPr>
        <p:blipFill>
          <a:blip r:embed="rId4"/>
          <a:stretch>
            <a:fillRect/>
          </a:stretch>
        </p:blipFill>
        <p:spPr>
          <a:xfrm>
            <a:off x="1749058" y="3670510"/>
            <a:ext cx="15316200" cy="8763000"/>
          </a:xfrm>
          <a:prstGeom prst="rect">
            <a:avLst/>
          </a:prstGeom>
        </p:spPr>
      </p:pic>
    </p:spTree>
    <p:extLst>
      <p:ext uri="{BB962C8B-B14F-4D97-AF65-F5344CB8AC3E}">
        <p14:creationId xmlns:p14="http://schemas.microsoft.com/office/powerpoint/2010/main" val="963264441"/>
      </p:ext>
    </p:extLst>
  </p:cSld>
  <p:clrMapOvr>
    <a:masterClrMapping/>
  </p:clrMapOvr>
  <mc:AlternateContent xmlns:mc="http://schemas.openxmlformats.org/markup-compatibility/2006" xmlns:p14="http://schemas.microsoft.com/office/powerpoint/2010/main">
    <mc:Choice Requires="p14">
      <p:transition spd="med" p14:dur="700">
        <p:push dir="u"/>
      </p:transition>
    </mc:Choice>
    <mc:Fallback xmlns="">
      <p:transition spd="med">
        <p:push dir="u"/>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0" name="Title Goes Here"/>
          <p:cNvSpPr txBox="1"/>
          <p:nvPr/>
        </p:nvSpPr>
        <p:spPr>
          <a:xfrm>
            <a:off x="1735273" y="2638837"/>
            <a:ext cx="13740755" cy="157992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nSpc>
                <a:spcPct val="80000"/>
              </a:lnSpc>
              <a:defRPr sz="5000" cap="none" spc="-150">
                <a:solidFill>
                  <a:srgbClr val="1D1D1D"/>
                </a:solidFill>
              </a:defRPr>
            </a:lvl1pPr>
          </a:lstStyle>
          <a:p>
            <a:r>
              <a:rPr lang="ro-RO" sz="4000" dirty="0">
                <a:cs typeface="Arial"/>
              </a:rPr>
              <a:t>5) </a:t>
            </a:r>
            <a:r>
              <a:rPr lang="ro-RO" sz="4000" dirty="0" err="1">
                <a:cs typeface="Arial"/>
              </a:rPr>
              <a:t>Movies</a:t>
            </a:r>
            <a:r>
              <a:rPr lang="ro-RO" sz="4000" dirty="0">
                <a:cs typeface="Arial"/>
              </a:rPr>
              <a:t> over budget</a:t>
            </a:r>
          </a:p>
          <a:p>
            <a:endParaRPr lang="ro-RO" sz="4000" dirty="0">
              <a:cs typeface="Arial"/>
            </a:endParaRPr>
          </a:p>
          <a:p>
            <a:endParaRPr lang="ro-RO" sz="4000" dirty="0">
              <a:cs typeface="Arial"/>
            </a:endParaRPr>
          </a:p>
        </p:txBody>
      </p:sp>
      <p:sp>
        <p:nvSpPr>
          <p:cNvPr id="6" name="Slide Number">
            <a:extLst>
              <a:ext uri="{FF2B5EF4-FFF2-40B4-BE49-F238E27FC236}">
                <a16:creationId xmlns:a16="http://schemas.microsoft.com/office/drawing/2014/main" id="{FEB07523-0DF3-2B40-AE56-10920CA026BC}"/>
              </a:ext>
            </a:extLst>
          </p:cNvPr>
          <p:cNvSpPr txBox="1">
            <a:spLocks noGrp="1"/>
          </p:cNvSpPr>
          <p:nvPr>
            <p:ph type="sldNum" sz="quarter" idx="2"/>
          </p:nvPr>
        </p:nvSpPr>
        <p:spPr>
          <a:xfrm>
            <a:off x="23891648" y="13289446"/>
            <a:ext cx="381596" cy="384176"/>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lvl1pPr defTabSz="821531"/>
          </a:lstStyle>
          <a:p>
            <a:fld id="{86CB4B4D-7CA3-9044-876B-883B54F8677D}" type="slidenum">
              <a:rPr dirty="0"/>
              <a:t>29</a:t>
            </a:fld>
            <a:endParaRPr/>
          </a:p>
        </p:txBody>
      </p:sp>
      <p:sp>
        <p:nvSpPr>
          <p:cNvPr id="4" name="1">
            <a:extLst>
              <a:ext uri="{FF2B5EF4-FFF2-40B4-BE49-F238E27FC236}">
                <a16:creationId xmlns:a16="http://schemas.microsoft.com/office/drawing/2014/main" id="{F789A4A6-4F3B-439C-BBA4-902E81B363F6}"/>
              </a:ext>
            </a:extLst>
          </p:cNvPr>
          <p:cNvSpPr/>
          <p:nvPr/>
        </p:nvSpPr>
        <p:spPr>
          <a:xfrm>
            <a:off x="1134338" y="839341"/>
            <a:ext cx="646547" cy="663865"/>
          </a:xfrm>
          <a:prstGeom prst="rect">
            <a:avLst/>
          </a:prstGeom>
          <a:ln w="50800">
            <a:solidFill>
              <a:srgbClr val="000000"/>
            </a:solidFill>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nchor="ctr"/>
          <a:lstStyle>
            <a:lvl1pPr algn="ctr" defTabSz="825500">
              <a:lnSpc>
                <a:spcPct val="100000"/>
              </a:lnSpc>
              <a:defRPr sz="3200" cap="none" spc="0">
                <a:solidFill>
                  <a:srgbClr val="DE411B"/>
                </a:solidFill>
              </a:defRPr>
            </a:lvl1pPr>
          </a:lstStyle>
          <a:p>
            <a:r>
              <a:rPr lang="ro-RO" dirty="0">
                <a:cs typeface="Arial"/>
              </a:rPr>
              <a:t>9</a:t>
            </a:r>
          </a:p>
        </p:txBody>
      </p:sp>
      <p:sp>
        <p:nvSpPr>
          <p:cNvPr id="5" name="Additional chapter intro…">
            <a:extLst>
              <a:ext uri="{FF2B5EF4-FFF2-40B4-BE49-F238E27FC236}">
                <a16:creationId xmlns:a16="http://schemas.microsoft.com/office/drawing/2014/main" id="{88336578-E05F-4954-9716-5F381C8DF5A2}"/>
              </a:ext>
            </a:extLst>
          </p:cNvPr>
          <p:cNvSpPr txBox="1"/>
          <p:nvPr/>
        </p:nvSpPr>
        <p:spPr>
          <a:xfrm>
            <a:off x="2172244" y="1020194"/>
            <a:ext cx="14244132" cy="490391"/>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a:defRPr sz="7000" cap="none" spc="-209">
                <a:solidFill>
                  <a:srgbClr val="000000"/>
                </a:solidFill>
              </a:defRPr>
            </a:pPr>
            <a:r>
              <a:rPr lang="ro-RO" sz="2800" b="0">
                <a:ea typeface="+mn-lt"/>
                <a:cs typeface="+mn-lt"/>
              </a:rPr>
              <a:t>Tableau reports</a:t>
            </a:r>
          </a:p>
        </p:txBody>
      </p:sp>
      <p:pic>
        <p:nvPicPr>
          <p:cNvPr id="13" name="Image" descr="Image">
            <a:extLst>
              <a:ext uri="{FF2B5EF4-FFF2-40B4-BE49-F238E27FC236}">
                <a16:creationId xmlns:a16="http://schemas.microsoft.com/office/drawing/2014/main" id="{D0E3BEB0-B19B-448C-B6EE-43A1A37E0660}"/>
              </a:ext>
            </a:extLst>
          </p:cNvPr>
          <p:cNvPicPr>
            <a:picLocks noChangeAspect="1"/>
          </p:cNvPicPr>
          <p:nvPr/>
        </p:nvPicPr>
        <p:blipFill>
          <a:blip r:embed="rId3"/>
          <a:stretch>
            <a:fillRect/>
          </a:stretch>
        </p:blipFill>
        <p:spPr>
          <a:xfrm>
            <a:off x="21095564" y="368746"/>
            <a:ext cx="2733432" cy="898426"/>
          </a:xfrm>
          <a:prstGeom prst="rect">
            <a:avLst/>
          </a:prstGeom>
          <a:ln w="12700">
            <a:miter lim="400000"/>
          </a:ln>
        </p:spPr>
      </p:pic>
      <p:pic>
        <p:nvPicPr>
          <p:cNvPr id="7" name="Imagine 7" descr="O imagine care conține masă&#10;&#10;Descriere generată automat">
            <a:extLst>
              <a:ext uri="{FF2B5EF4-FFF2-40B4-BE49-F238E27FC236}">
                <a16:creationId xmlns:a16="http://schemas.microsoft.com/office/drawing/2014/main" id="{D529C6A9-3640-49C1-938F-BCAFE6F99B60}"/>
              </a:ext>
            </a:extLst>
          </p:cNvPr>
          <p:cNvPicPr>
            <a:picLocks noChangeAspect="1"/>
          </p:cNvPicPr>
          <p:nvPr/>
        </p:nvPicPr>
        <p:blipFill>
          <a:blip r:embed="rId4"/>
          <a:stretch>
            <a:fillRect/>
          </a:stretch>
        </p:blipFill>
        <p:spPr>
          <a:xfrm>
            <a:off x="1142646" y="3610239"/>
            <a:ext cx="21012150" cy="8902119"/>
          </a:xfrm>
          <a:prstGeom prst="rect">
            <a:avLst/>
          </a:prstGeom>
        </p:spPr>
      </p:pic>
    </p:spTree>
    <p:extLst>
      <p:ext uri="{BB962C8B-B14F-4D97-AF65-F5344CB8AC3E}">
        <p14:creationId xmlns:p14="http://schemas.microsoft.com/office/powerpoint/2010/main" val="3329475710"/>
      </p:ext>
    </p:extLst>
  </p:cSld>
  <p:clrMapOvr>
    <a:masterClrMapping/>
  </p:clrMapOvr>
  <mc:AlternateContent xmlns:mc="http://schemas.openxmlformats.org/markup-compatibility/2006" xmlns:p14="http://schemas.microsoft.com/office/powerpoint/2010/main">
    <mc:Choice Requires="p14">
      <p:transition spd="med" p14:dur="700">
        <p:push dir="u"/>
      </p:transition>
    </mc:Choice>
    <mc:Fallback xmlns="">
      <p:transition spd="med">
        <p:push dir="u"/>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0" name="Image" descr="Image"/>
          <p:cNvPicPr>
            <a:picLocks noChangeAspect="1"/>
          </p:cNvPicPr>
          <p:nvPr/>
        </p:nvPicPr>
        <p:blipFill>
          <a:blip r:embed="rId3">
            <a:alphaModFix amt="70000"/>
          </a:blip>
          <a:stretch>
            <a:fillRect/>
          </a:stretch>
        </p:blipFill>
        <p:spPr>
          <a:xfrm>
            <a:off x="0" y="17232"/>
            <a:ext cx="24384000" cy="13716000"/>
          </a:xfrm>
          <a:prstGeom prst="rect">
            <a:avLst/>
          </a:prstGeom>
          <a:ln w="12700">
            <a:miter lim="400000"/>
          </a:ln>
        </p:spPr>
      </p:pic>
      <p:sp>
        <p:nvSpPr>
          <p:cNvPr id="571" name="1"/>
          <p:cNvSpPr/>
          <p:nvPr/>
        </p:nvSpPr>
        <p:spPr>
          <a:xfrm>
            <a:off x="3046213" y="6663471"/>
            <a:ext cx="1270000" cy="1270001"/>
          </a:xfrm>
          <a:prstGeom prst="rect">
            <a:avLst/>
          </a:prstGeom>
          <a:ln w="50800">
            <a:solidFill>
              <a:srgbClr val="000000"/>
            </a:solidFill>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nchor="ctr"/>
          <a:lstStyle>
            <a:lvl1pPr algn="ctr" defTabSz="825500">
              <a:lnSpc>
                <a:spcPct val="100000"/>
              </a:lnSpc>
              <a:defRPr sz="3200" cap="none" spc="0">
                <a:solidFill>
                  <a:srgbClr val="DE411B"/>
                </a:solidFill>
              </a:defRPr>
            </a:lvl1pPr>
          </a:lstStyle>
          <a:p>
            <a:r>
              <a:t>1</a:t>
            </a:r>
          </a:p>
        </p:txBody>
      </p:sp>
      <p:sp>
        <p:nvSpPr>
          <p:cNvPr id="572" name="Additional chapter intro…"/>
          <p:cNvSpPr txBox="1"/>
          <p:nvPr/>
        </p:nvSpPr>
        <p:spPr>
          <a:xfrm>
            <a:off x="3051032" y="8959461"/>
            <a:ext cx="14244132" cy="242887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a:lnSpc>
                <a:spcPct val="130000"/>
              </a:lnSpc>
              <a:spcAft>
                <a:spcPts val="500"/>
              </a:spcAft>
              <a:defRPr sz="7000" cap="none" spc="-209">
                <a:solidFill>
                  <a:srgbClr val="000000"/>
                </a:solidFill>
              </a:defRPr>
            </a:pPr>
            <a:r>
              <a:rPr lang="en-US">
                <a:cs typeface="Arial"/>
              </a:rPr>
              <a:t>Choosing a Dataset</a:t>
            </a:r>
            <a:endParaRPr lang="en-US">
              <a:ea typeface="+mn-lt"/>
              <a:cs typeface="+mn-lt"/>
            </a:endParaRPr>
          </a:p>
          <a:p>
            <a:pPr>
              <a:lnSpc>
                <a:spcPct val="80000"/>
              </a:lnSpc>
              <a:defRPr sz="7000" cap="none" spc="-209">
                <a:solidFill>
                  <a:srgbClr val="000000"/>
                </a:solidFill>
              </a:defRPr>
            </a:pPr>
            <a:endParaRPr lang="ro-RO" dirty="0">
              <a:cs typeface="Arial"/>
            </a:endParaRPr>
          </a:p>
        </p:txBody>
      </p:sp>
      <p:pic>
        <p:nvPicPr>
          <p:cNvPr id="575" name="Image" descr="Image"/>
          <p:cNvPicPr>
            <a:picLocks noChangeAspect="1"/>
          </p:cNvPicPr>
          <p:nvPr/>
        </p:nvPicPr>
        <p:blipFill>
          <a:blip r:embed="rId4">
            <a:alphaModFix amt="50000"/>
          </a:blip>
          <a:stretch>
            <a:fillRect/>
          </a:stretch>
        </p:blipFill>
        <p:spPr>
          <a:xfrm>
            <a:off x="97607" y="13300558"/>
            <a:ext cx="428506" cy="320676"/>
          </a:xfrm>
          <a:prstGeom prst="rect">
            <a:avLst/>
          </a:prstGeom>
          <a:ln w="12700">
            <a:miter lim="400000"/>
          </a:ln>
        </p:spPr>
      </p:pic>
      <p:pic>
        <p:nvPicPr>
          <p:cNvPr id="2" name="Image" descr="Image">
            <a:extLst>
              <a:ext uri="{FF2B5EF4-FFF2-40B4-BE49-F238E27FC236}">
                <a16:creationId xmlns:a16="http://schemas.microsoft.com/office/drawing/2014/main" id="{56B33976-CAF9-404C-99DD-A1BDE1018221}"/>
              </a:ext>
            </a:extLst>
          </p:cNvPr>
          <p:cNvPicPr>
            <a:picLocks noChangeAspect="1"/>
          </p:cNvPicPr>
          <p:nvPr/>
        </p:nvPicPr>
        <p:blipFill>
          <a:blip r:embed="rId5"/>
          <a:stretch>
            <a:fillRect/>
          </a:stretch>
        </p:blipFill>
        <p:spPr>
          <a:xfrm>
            <a:off x="21095564" y="368746"/>
            <a:ext cx="2733432" cy="898426"/>
          </a:xfrm>
          <a:prstGeom prst="rect">
            <a:avLst/>
          </a:prstGeom>
          <a:ln w="12700">
            <a:miter lim="400000"/>
          </a:ln>
        </p:spPr>
      </p:pic>
      <p:sp>
        <p:nvSpPr>
          <p:cNvPr id="3" name="The background is different">
            <a:extLst>
              <a:ext uri="{FF2B5EF4-FFF2-40B4-BE49-F238E27FC236}">
                <a16:creationId xmlns:a16="http://schemas.microsoft.com/office/drawing/2014/main" id="{DB5828BB-F13A-44EE-9907-737D2970448D}"/>
              </a:ext>
            </a:extLst>
          </p:cNvPr>
          <p:cNvSpPr txBox="1"/>
          <p:nvPr/>
        </p:nvSpPr>
        <p:spPr>
          <a:xfrm>
            <a:off x="2997109" y="8594796"/>
            <a:ext cx="14246805" cy="351891"/>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t">
            <a:spAutoFit/>
          </a:bodyPr>
          <a:lstStyle>
            <a:lvl1pPr>
              <a:defRPr>
                <a:solidFill>
                  <a:srgbClr val="000000"/>
                </a:solidFill>
              </a:defRPr>
            </a:lvl1pPr>
          </a:lstStyle>
          <a:p>
            <a:r>
              <a:rPr lang="ro-RO">
                <a:cs typeface="Arial"/>
              </a:rPr>
              <a:t>MUBI </a:t>
            </a:r>
            <a:r>
              <a:rPr lang="ro-RO" err="1">
                <a:cs typeface="Arial"/>
              </a:rPr>
              <a:t>Platform</a:t>
            </a:r>
          </a:p>
        </p:txBody>
      </p:sp>
    </p:spTree>
    <p:extLst>
      <p:ext uri="{BB962C8B-B14F-4D97-AF65-F5344CB8AC3E}">
        <p14:creationId xmlns:p14="http://schemas.microsoft.com/office/powerpoint/2010/main" val="1404697312"/>
      </p:ext>
    </p:extLst>
  </p:cSld>
  <p:clrMapOvr>
    <a:masterClrMapping/>
  </p:clrMapOvr>
  <mc:AlternateContent xmlns:mc="http://schemas.openxmlformats.org/markup-compatibility/2006" xmlns:p14="http://schemas.microsoft.com/office/powerpoint/2010/main">
    <mc:Choice Requires="p14">
      <p:transition spd="med" p14:dur="700">
        <p:push dir="u"/>
      </p:transition>
    </mc:Choice>
    <mc:Fallback xmlns="">
      <p:transition spd="med">
        <p:push dir="u"/>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0" name="Title Goes Here"/>
          <p:cNvSpPr txBox="1"/>
          <p:nvPr/>
        </p:nvSpPr>
        <p:spPr>
          <a:xfrm>
            <a:off x="1735273" y="2638837"/>
            <a:ext cx="13740755" cy="157992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80000"/>
              </a:lnSpc>
              <a:defRPr sz="5000" cap="none" spc="-150">
                <a:solidFill>
                  <a:srgbClr val="1D1D1D"/>
                </a:solidFill>
              </a:defRPr>
            </a:lvl1pPr>
          </a:lstStyle>
          <a:p>
            <a:r>
              <a:rPr lang="ro-RO" sz="4000" dirty="0">
                <a:cs typeface="Arial"/>
              </a:rPr>
              <a:t>6) Best </a:t>
            </a:r>
            <a:r>
              <a:rPr lang="ro-RO" sz="4000" dirty="0" err="1">
                <a:cs typeface="Arial"/>
              </a:rPr>
              <a:t>Directors</a:t>
            </a:r>
            <a:r>
              <a:rPr lang="ro-RO" sz="4000" dirty="0">
                <a:cs typeface="Arial"/>
              </a:rPr>
              <a:t> </a:t>
            </a:r>
            <a:r>
              <a:rPr lang="ro-RO" sz="4000" dirty="0" err="1">
                <a:cs typeface="Arial"/>
              </a:rPr>
              <a:t>Dashboard</a:t>
            </a:r>
            <a:endParaRPr lang="ro-RO" dirty="0" err="1"/>
          </a:p>
          <a:p>
            <a:endParaRPr lang="ro-RO" sz="4000" dirty="0">
              <a:cs typeface="Arial"/>
            </a:endParaRPr>
          </a:p>
          <a:p>
            <a:endParaRPr lang="ro-RO" sz="4000" dirty="0">
              <a:cs typeface="Arial"/>
            </a:endParaRPr>
          </a:p>
        </p:txBody>
      </p:sp>
      <p:sp>
        <p:nvSpPr>
          <p:cNvPr id="6" name="Slide Number">
            <a:extLst>
              <a:ext uri="{FF2B5EF4-FFF2-40B4-BE49-F238E27FC236}">
                <a16:creationId xmlns:a16="http://schemas.microsoft.com/office/drawing/2014/main" id="{FEB07523-0DF3-2B40-AE56-10920CA026BC}"/>
              </a:ext>
            </a:extLst>
          </p:cNvPr>
          <p:cNvSpPr txBox="1">
            <a:spLocks noGrp="1"/>
          </p:cNvSpPr>
          <p:nvPr>
            <p:ph type="sldNum" sz="quarter" idx="2"/>
          </p:nvPr>
        </p:nvSpPr>
        <p:spPr>
          <a:xfrm>
            <a:off x="23891648" y="13289446"/>
            <a:ext cx="381596" cy="38417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lvl1pPr defTabSz="821531"/>
          </a:lstStyle>
          <a:p>
            <a:fld id="{86CB4B4D-7CA3-9044-876B-883B54F8677D}" type="slidenum">
              <a:rPr dirty="0"/>
              <a:t>30</a:t>
            </a:fld>
            <a:endParaRPr/>
          </a:p>
        </p:txBody>
      </p:sp>
      <p:sp>
        <p:nvSpPr>
          <p:cNvPr id="4" name="1">
            <a:extLst>
              <a:ext uri="{FF2B5EF4-FFF2-40B4-BE49-F238E27FC236}">
                <a16:creationId xmlns:a16="http://schemas.microsoft.com/office/drawing/2014/main" id="{F789A4A6-4F3B-439C-BBA4-902E81B363F6}"/>
              </a:ext>
            </a:extLst>
          </p:cNvPr>
          <p:cNvSpPr/>
          <p:nvPr/>
        </p:nvSpPr>
        <p:spPr>
          <a:xfrm>
            <a:off x="1134338" y="839341"/>
            <a:ext cx="646547" cy="663865"/>
          </a:xfrm>
          <a:prstGeom prst="rect">
            <a:avLst/>
          </a:prstGeom>
          <a:ln w="50800">
            <a:solidFill>
              <a:srgbClr val="000000"/>
            </a:solidFill>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chor="ctr"/>
          <a:lstStyle>
            <a:lvl1pPr algn="ctr" defTabSz="825500">
              <a:lnSpc>
                <a:spcPct val="100000"/>
              </a:lnSpc>
              <a:defRPr sz="3200" cap="none" spc="0">
                <a:solidFill>
                  <a:srgbClr val="DE411B"/>
                </a:solidFill>
              </a:defRPr>
            </a:lvl1pPr>
          </a:lstStyle>
          <a:p>
            <a:r>
              <a:rPr lang="ro-RO" dirty="0">
                <a:cs typeface="Arial"/>
              </a:rPr>
              <a:t>9</a:t>
            </a:r>
          </a:p>
        </p:txBody>
      </p:sp>
      <p:sp>
        <p:nvSpPr>
          <p:cNvPr id="5" name="Additional chapter intro…">
            <a:extLst>
              <a:ext uri="{FF2B5EF4-FFF2-40B4-BE49-F238E27FC236}">
                <a16:creationId xmlns:a16="http://schemas.microsoft.com/office/drawing/2014/main" id="{88336578-E05F-4954-9716-5F381C8DF5A2}"/>
              </a:ext>
            </a:extLst>
          </p:cNvPr>
          <p:cNvSpPr txBox="1"/>
          <p:nvPr/>
        </p:nvSpPr>
        <p:spPr>
          <a:xfrm>
            <a:off x="2172244" y="1020194"/>
            <a:ext cx="14244132" cy="490391"/>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p>
            <a:pPr>
              <a:defRPr sz="7000" cap="none" spc="-209">
                <a:solidFill>
                  <a:srgbClr val="000000"/>
                </a:solidFill>
              </a:defRPr>
            </a:pPr>
            <a:r>
              <a:rPr lang="ro-RO" sz="2800" b="0">
                <a:ea typeface="+mn-lt"/>
                <a:cs typeface="+mn-lt"/>
              </a:rPr>
              <a:t>Tableau reports</a:t>
            </a:r>
          </a:p>
        </p:txBody>
      </p:sp>
      <p:pic>
        <p:nvPicPr>
          <p:cNvPr id="13" name="Image" descr="Image">
            <a:extLst>
              <a:ext uri="{FF2B5EF4-FFF2-40B4-BE49-F238E27FC236}">
                <a16:creationId xmlns:a16="http://schemas.microsoft.com/office/drawing/2014/main" id="{D0E3BEB0-B19B-448C-B6EE-43A1A37E0660}"/>
              </a:ext>
            </a:extLst>
          </p:cNvPr>
          <p:cNvPicPr>
            <a:picLocks noChangeAspect="1"/>
          </p:cNvPicPr>
          <p:nvPr/>
        </p:nvPicPr>
        <p:blipFill>
          <a:blip r:embed="rId3"/>
          <a:stretch>
            <a:fillRect/>
          </a:stretch>
        </p:blipFill>
        <p:spPr>
          <a:xfrm>
            <a:off x="21095564" y="368746"/>
            <a:ext cx="2733432" cy="898426"/>
          </a:xfrm>
          <a:prstGeom prst="rect">
            <a:avLst/>
          </a:prstGeom>
          <a:ln w="12700">
            <a:miter lim="400000"/>
          </a:ln>
        </p:spPr>
      </p:pic>
      <p:pic>
        <p:nvPicPr>
          <p:cNvPr id="2" name="Imagine 6">
            <a:extLst>
              <a:ext uri="{FF2B5EF4-FFF2-40B4-BE49-F238E27FC236}">
                <a16:creationId xmlns:a16="http://schemas.microsoft.com/office/drawing/2014/main" id="{A2F62A6A-BD26-4B40-9196-6DDFC49EE4F9}"/>
              </a:ext>
            </a:extLst>
          </p:cNvPr>
          <p:cNvPicPr>
            <a:picLocks noChangeAspect="1"/>
          </p:cNvPicPr>
          <p:nvPr/>
        </p:nvPicPr>
        <p:blipFill>
          <a:blip r:embed="rId4"/>
          <a:stretch>
            <a:fillRect/>
          </a:stretch>
        </p:blipFill>
        <p:spPr>
          <a:xfrm>
            <a:off x="1446777" y="3603874"/>
            <a:ext cx="11620500" cy="9229725"/>
          </a:xfrm>
          <a:prstGeom prst="rect">
            <a:avLst/>
          </a:prstGeom>
        </p:spPr>
      </p:pic>
      <p:pic>
        <p:nvPicPr>
          <p:cNvPr id="7" name="Image" descr="Image">
            <a:extLst>
              <a:ext uri="{FF2B5EF4-FFF2-40B4-BE49-F238E27FC236}">
                <a16:creationId xmlns:a16="http://schemas.microsoft.com/office/drawing/2014/main" id="{B3C8DAEA-9B3C-4288-B803-CF27D5DF2457}"/>
              </a:ext>
            </a:extLst>
          </p:cNvPr>
          <p:cNvPicPr>
            <a:picLocks noChangeAspect="1"/>
          </p:cNvPicPr>
          <p:nvPr/>
        </p:nvPicPr>
        <p:blipFill>
          <a:blip r:embed="rId5"/>
          <a:srcRect l="66676"/>
          <a:stretch>
            <a:fillRect/>
          </a:stretch>
        </p:blipFill>
        <p:spPr>
          <a:xfrm>
            <a:off x="16258430" y="0"/>
            <a:ext cx="8125570" cy="13716000"/>
          </a:xfrm>
          <a:prstGeom prst="rect">
            <a:avLst/>
          </a:prstGeom>
          <a:ln w="12700">
            <a:miter lim="400000"/>
          </a:ln>
        </p:spPr>
      </p:pic>
      <p:pic>
        <p:nvPicPr>
          <p:cNvPr id="8" name="Image" descr="Image">
            <a:extLst>
              <a:ext uri="{FF2B5EF4-FFF2-40B4-BE49-F238E27FC236}">
                <a16:creationId xmlns:a16="http://schemas.microsoft.com/office/drawing/2014/main" id="{4C6071D0-AC6C-4989-A69E-130EDDEB9188}"/>
              </a:ext>
            </a:extLst>
          </p:cNvPr>
          <p:cNvPicPr>
            <a:picLocks noChangeAspect="1"/>
          </p:cNvPicPr>
          <p:nvPr/>
        </p:nvPicPr>
        <p:blipFill>
          <a:blip r:embed="rId6"/>
          <a:stretch>
            <a:fillRect/>
          </a:stretch>
        </p:blipFill>
        <p:spPr>
          <a:xfrm>
            <a:off x="21191293" y="265569"/>
            <a:ext cx="2716610" cy="914310"/>
          </a:xfrm>
          <a:prstGeom prst="rect">
            <a:avLst/>
          </a:prstGeom>
          <a:ln w="12700">
            <a:miter lim="400000"/>
          </a:ln>
        </p:spPr>
      </p:pic>
    </p:spTree>
    <p:extLst>
      <p:ext uri="{BB962C8B-B14F-4D97-AF65-F5344CB8AC3E}">
        <p14:creationId xmlns:p14="http://schemas.microsoft.com/office/powerpoint/2010/main" val="1682364305"/>
      </p:ext>
    </p:extLst>
  </p:cSld>
  <p:clrMapOvr>
    <a:masterClrMapping/>
  </p:clrMapOvr>
  <mc:AlternateContent xmlns:mc="http://schemas.openxmlformats.org/markup-compatibility/2006" xmlns:p14="http://schemas.microsoft.com/office/powerpoint/2010/main">
    <mc:Choice Requires="p14">
      <p:transition spd="med" p14:dur="700">
        <p:push dir="u"/>
      </p:transition>
    </mc:Choice>
    <mc:Fallback xmlns="">
      <p:transition spd="med">
        <p:push dir="u"/>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0" name="Title Goes Here"/>
          <p:cNvSpPr txBox="1"/>
          <p:nvPr/>
        </p:nvSpPr>
        <p:spPr>
          <a:xfrm>
            <a:off x="1735273" y="2638837"/>
            <a:ext cx="13740755" cy="157992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nSpc>
                <a:spcPct val="80000"/>
              </a:lnSpc>
              <a:defRPr sz="5000" cap="none" spc="-150">
                <a:solidFill>
                  <a:srgbClr val="1D1D1D"/>
                </a:solidFill>
              </a:defRPr>
            </a:lvl1pPr>
          </a:lstStyle>
          <a:p>
            <a:r>
              <a:rPr lang="ro-RO" sz="4000" dirty="0">
                <a:cs typeface="Arial"/>
              </a:rPr>
              <a:t>7) </a:t>
            </a:r>
            <a:r>
              <a:rPr lang="ro-RO" sz="4000" dirty="0" err="1">
                <a:cs typeface="Arial"/>
              </a:rPr>
              <a:t>User</a:t>
            </a:r>
            <a:r>
              <a:rPr lang="ro-RO" sz="4000" dirty="0">
                <a:cs typeface="Arial"/>
              </a:rPr>
              <a:t> </a:t>
            </a:r>
            <a:r>
              <a:rPr lang="ro-RO" sz="4000" dirty="0" err="1">
                <a:cs typeface="Arial"/>
              </a:rPr>
              <a:t>Activity</a:t>
            </a:r>
            <a:r>
              <a:rPr lang="ro-RO" sz="4000" dirty="0">
                <a:cs typeface="Arial"/>
              </a:rPr>
              <a:t> </a:t>
            </a:r>
            <a:r>
              <a:rPr lang="ro-RO" sz="4000" dirty="0" err="1">
                <a:cs typeface="Arial"/>
              </a:rPr>
              <a:t>Dashboard</a:t>
            </a:r>
          </a:p>
          <a:p>
            <a:endParaRPr lang="ro-RO" sz="4000" dirty="0">
              <a:cs typeface="Arial"/>
            </a:endParaRPr>
          </a:p>
          <a:p>
            <a:endParaRPr lang="ro-RO" sz="4000" dirty="0">
              <a:cs typeface="Arial"/>
            </a:endParaRPr>
          </a:p>
        </p:txBody>
      </p:sp>
      <p:sp>
        <p:nvSpPr>
          <p:cNvPr id="6" name="Slide Number">
            <a:extLst>
              <a:ext uri="{FF2B5EF4-FFF2-40B4-BE49-F238E27FC236}">
                <a16:creationId xmlns:a16="http://schemas.microsoft.com/office/drawing/2014/main" id="{FEB07523-0DF3-2B40-AE56-10920CA026BC}"/>
              </a:ext>
            </a:extLst>
          </p:cNvPr>
          <p:cNvSpPr txBox="1">
            <a:spLocks noGrp="1"/>
          </p:cNvSpPr>
          <p:nvPr>
            <p:ph type="sldNum" sz="quarter" idx="2"/>
          </p:nvPr>
        </p:nvSpPr>
        <p:spPr>
          <a:xfrm>
            <a:off x="23891648" y="13289446"/>
            <a:ext cx="381596" cy="384176"/>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lvl1pPr defTabSz="821531"/>
          </a:lstStyle>
          <a:p>
            <a:fld id="{86CB4B4D-7CA3-9044-876B-883B54F8677D}" type="slidenum">
              <a:rPr dirty="0"/>
              <a:t>31</a:t>
            </a:fld>
            <a:endParaRPr/>
          </a:p>
        </p:txBody>
      </p:sp>
      <p:sp>
        <p:nvSpPr>
          <p:cNvPr id="4" name="1">
            <a:extLst>
              <a:ext uri="{FF2B5EF4-FFF2-40B4-BE49-F238E27FC236}">
                <a16:creationId xmlns:a16="http://schemas.microsoft.com/office/drawing/2014/main" id="{F789A4A6-4F3B-439C-BBA4-902E81B363F6}"/>
              </a:ext>
            </a:extLst>
          </p:cNvPr>
          <p:cNvSpPr/>
          <p:nvPr/>
        </p:nvSpPr>
        <p:spPr>
          <a:xfrm>
            <a:off x="1134338" y="839341"/>
            <a:ext cx="646547" cy="663865"/>
          </a:xfrm>
          <a:prstGeom prst="rect">
            <a:avLst/>
          </a:prstGeom>
          <a:ln w="50800">
            <a:solidFill>
              <a:srgbClr val="000000"/>
            </a:solidFill>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nchor="ctr"/>
          <a:lstStyle>
            <a:lvl1pPr algn="ctr" defTabSz="825500">
              <a:lnSpc>
                <a:spcPct val="100000"/>
              </a:lnSpc>
              <a:defRPr sz="3200" cap="none" spc="0">
                <a:solidFill>
                  <a:srgbClr val="DE411B"/>
                </a:solidFill>
              </a:defRPr>
            </a:lvl1pPr>
          </a:lstStyle>
          <a:p>
            <a:r>
              <a:rPr lang="ro-RO" dirty="0">
                <a:cs typeface="Arial"/>
              </a:rPr>
              <a:t>9</a:t>
            </a:r>
          </a:p>
        </p:txBody>
      </p:sp>
      <p:sp>
        <p:nvSpPr>
          <p:cNvPr id="5" name="Additional chapter intro…">
            <a:extLst>
              <a:ext uri="{FF2B5EF4-FFF2-40B4-BE49-F238E27FC236}">
                <a16:creationId xmlns:a16="http://schemas.microsoft.com/office/drawing/2014/main" id="{88336578-E05F-4954-9716-5F381C8DF5A2}"/>
              </a:ext>
            </a:extLst>
          </p:cNvPr>
          <p:cNvSpPr txBox="1"/>
          <p:nvPr/>
        </p:nvSpPr>
        <p:spPr>
          <a:xfrm>
            <a:off x="2172244" y="1020194"/>
            <a:ext cx="14244132" cy="490391"/>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a:defRPr sz="7000" cap="none" spc="-209">
                <a:solidFill>
                  <a:srgbClr val="000000"/>
                </a:solidFill>
              </a:defRPr>
            </a:pPr>
            <a:r>
              <a:rPr lang="ro-RO" sz="2800" b="0">
                <a:ea typeface="+mn-lt"/>
                <a:cs typeface="+mn-lt"/>
              </a:rPr>
              <a:t>Tableau reports</a:t>
            </a:r>
          </a:p>
        </p:txBody>
      </p:sp>
      <p:pic>
        <p:nvPicPr>
          <p:cNvPr id="13" name="Image" descr="Image">
            <a:extLst>
              <a:ext uri="{FF2B5EF4-FFF2-40B4-BE49-F238E27FC236}">
                <a16:creationId xmlns:a16="http://schemas.microsoft.com/office/drawing/2014/main" id="{D0E3BEB0-B19B-448C-B6EE-43A1A37E0660}"/>
              </a:ext>
            </a:extLst>
          </p:cNvPr>
          <p:cNvPicPr>
            <a:picLocks noChangeAspect="1"/>
          </p:cNvPicPr>
          <p:nvPr/>
        </p:nvPicPr>
        <p:blipFill>
          <a:blip r:embed="rId3"/>
          <a:stretch>
            <a:fillRect/>
          </a:stretch>
        </p:blipFill>
        <p:spPr>
          <a:xfrm>
            <a:off x="21095564" y="368746"/>
            <a:ext cx="2733432" cy="898426"/>
          </a:xfrm>
          <a:prstGeom prst="rect">
            <a:avLst/>
          </a:prstGeom>
          <a:ln w="12700">
            <a:miter lim="400000"/>
          </a:ln>
        </p:spPr>
      </p:pic>
      <p:pic>
        <p:nvPicPr>
          <p:cNvPr id="7" name="Image" descr="Image">
            <a:extLst>
              <a:ext uri="{FF2B5EF4-FFF2-40B4-BE49-F238E27FC236}">
                <a16:creationId xmlns:a16="http://schemas.microsoft.com/office/drawing/2014/main" id="{B3C8DAEA-9B3C-4288-B803-CF27D5DF2457}"/>
              </a:ext>
            </a:extLst>
          </p:cNvPr>
          <p:cNvPicPr>
            <a:picLocks noChangeAspect="1"/>
          </p:cNvPicPr>
          <p:nvPr/>
        </p:nvPicPr>
        <p:blipFill>
          <a:blip r:embed="rId4"/>
          <a:srcRect l="66676"/>
          <a:stretch>
            <a:fillRect/>
          </a:stretch>
        </p:blipFill>
        <p:spPr>
          <a:xfrm>
            <a:off x="16258430" y="0"/>
            <a:ext cx="8125570" cy="13716000"/>
          </a:xfrm>
          <a:prstGeom prst="rect">
            <a:avLst/>
          </a:prstGeom>
          <a:ln w="12700">
            <a:miter lim="400000"/>
          </a:ln>
        </p:spPr>
      </p:pic>
      <p:pic>
        <p:nvPicPr>
          <p:cNvPr id="8" name="Image" descr="Image">
            <a:extLst>
              <a:ext uri="{FF2B5EF4-FFF2-40B4-BE49-F238E27FC236}">
                <a16:creationId xmlns:a16="http://schemas.microsoft.com/office/drawing/2014/main" id="{4C6071D0-AC6C-4989-A69E-130EDDEB9188}"/>
              </a:ext>
            </a:extLst>
          </p:cNvPr>
          <p:cNvPicPr>
            <a:picLocks noChangeAspect="1"/>
          </p:cNvPicPr>
          <p:nvPr/>
        </p:nvPicPr>
        <p:blipFill>
          <a:blip r:embed="rId5"/>
          <a:stretch>
            <a:fillRect/>
          </a:stretch>
        </p:blipFill>
        <p:spPr>
          <a:xfrm>
            <a:off x="21191293" y="265569"/>
            <a:ext cx="2716610" cy="914310"/>
          </a:xfrm>
          <a:prstGeom prst="rect">
            <a:avLst/>
          </a:prstGeom>
          <a:ln w="12700">
            <a:miter lim="400000"/>
          </a:ln>
        </p:spPr>
      </p:pic>
      <p:pic>
        <p:nvPicPr>
          <p:cNvPr id="3" name="Imagine 8">
            <a:extLst>
              <a:ext uri="{FF2B5EF4-FFF2-40B4-BE49-F238E27FC236}">
                <a16:creationId xmlns:a16="http://schemas.microsoft.com/office/drawing/2014/main" id="{C0FABA08-F310-4758-A3B0-BA81C1E89D4F}"/>
              </a:ext>
            </a:extLst>
          </p:cNvPr>
          <p:cNvPicPr>
            <a:picLocks noChangeAspect="1"/>
          </p:cNvPicPr>
          <p:nvPr/>
        </p:nvPicPr>
        <p:blipFill>
          <a:blip r:embed="rId6"/>
          <a:stretch>
            <a:fillRect/>
          </a:stretch>
        </p:blipFill>
        <p:spPr>
          <a:xfrm>
            <a:off x="1730165" y="3419711"/>
            <a:ext cx="11639550" cy="9201150"/>
          </a:xfrm>
          <a:prstGeom prst="rect">
            <a:avLst/>
          </a:prstGeom>
        </p:spPr>
      </p:pic>
    </p:spTree>
    <p:extLst>
      <p:ext uri="{BB962C8B-B14F-4D97-AF65-F5344CB8AC3E}">
        <p14:creationId xmlns:p14="http://schemas.microsoft.com/office/powerpoint/2010/main" val="3331533137"/>
      </p:ext>
    </p:extLst>
  </p:cSld>
  <p:clrMapOvr>
    <a:masterClrMapping/>
  </p:clrMapOvr>
  <mc:AlternateContent xmlns:mc="http://schemas.openxmlformats.org/markup-compatibility/2006" xmlns:p14="http://schemas.microsoft.com/office/powerpoint/2010/main">
    <mc:Choice Requires="p14">
      <p:transition spd="med" p14:dur="700">
        <p:push dir="u"/>
      </p:transition>
    </mc:Choice>
    <mc:Fallback xmlns="">
      <p:transition spd="med">
        <p:push dir="u"/>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Slide Number"/>
          <p:cNvSpPr txBox="1">
            <a:spLocks noGrp="1"/>
          </p:cNvSpPr>
          <p:nvPr>
            <p:ph type="sldNum" sz="quarter" idx="2"/>
          </p:nvPr>
        </p:nvSpPr>
        <p:spPr>
          <a:xfrm>
            <a:off x="24004658" y="13289446"/>
            <a:ext cx="268586" cy="38417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lvl1pPr defTabSz="821531"/>
          </a:lstStyle>
          <a:p>
            <a:fld id="{86CB4B4D-7CA3-9044-876B-883B54F8677D}" type="slidenum">
              <a:t>32</a:t>
            </a:fld>
            <a:endParaRPr/>
          </a:p>
        </p:txBody>
      </p:sp>
      <p:sp>
        <p:nvSpPr>
          <p:cNvPr id="101" name="Agenda"/>
          <p:cNvSpPr txBox="1"/>
          <p:nvPr/>
        </p:nvSpPr>
        <p:spPr>
          <a:xfrm>
            <a:off x="3063750" y="3866176"/>
            <a:ext cx="8596584" cy="964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lnSpc>
                <a:spcPct val="80000"/>
              </a:lnSpc>
              <a:defRPr sz="7000" cap="none" spc="-209"/>
            </a:lvl1pPr>
          </a:lstStyle>
          <a:p>
            <a:r>
              <a:rPr lang="ro-RO" dirty="0" err="1"/>
              <a:t>Useful</a:t>
            </a:r>
            <a:r>
              <a:rPr lang="ro-RO" dirty="0"/>
              <a:t> </a:t>
            </a:r>
            <a:r>
              <a:rPr lang="ro-RO" dirty="0" err="1"/>
              <a:t>links</a:t>
            </a:r>
            <a:endParaRPr dirty="0" err="1"/>
          </a:p>
        </p:txBody>
      </p:sp>
      <p:sp>
        <p:nvSpPr>
          <p:cNvPr id="102" name="general template guidance…"/>
          <p:cNvSpPr txBox="1"/>
          <p:nvPr/>
        </p:nvSpPr>
        <p:spPr>
          <a:xfrm>
            <a:off x="1917115" y="6375005"/>
            <a:ext cx="21136199" cy="522906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b">
            <a:spAutoFit/>
          </a:bodyPr>
          <a:lstStyle/>
          <a:p>
            <a:pPr marL="555625" indent="-555625">
              <a:lnSpc>
                <a:spcPct val="130000"/>
              </a:lnSpc>
              <a:buClr>
                <a:srgbClr val="DE411B"/>
              </a:buClr>
              <a:buSzPct val="100000"/>
              <a:buAutoNum type="arabicPeriod"/>
              <a:defRPr spc="198"/>
            </a:pPr>
            <a:r>
              <a:rPr lang="ro-RO" sz="2800" b="0" dirty="0">
                <a:solidFill>
                  <a:schemeClr val="tx1"/>
                </a:solidFill>
                <a:ea typeface="+mn-lt"/>
                <a:cs typeface="+mn-lt"/>
                <a:hlinkClick r:id="rId3">
                  <a:extLst>
                    <a:ext uri="{A12FA001-AC4F-418D-AE19-62706E023703}">
                      <ahyp:hlinkClr xmlns:ahyp="http://schemas.microsoft.com/office/drawing/2018/hyperlinkcolor" val="tx"/>
                    </a:ext>
                  </a:extLst>
                </a:hlinkClick>
              </a:rPr>
              <a:t>https://www.kaggle.com/clementmsika/mubi-sqlite-database-for-movie-lovers</a:t>
            </a:r>
            <a:endParaRPr lang="ro-RO" sz="2800">
              <a:solidFill>
                <a:schemeClr val="tx1"/>
              </a:solidFill>
              <a:cs typeface="Arial"/>
            </a:endParaRPr>
          </a:p>
          <a:p>
            <a:pPr marL="555625" indent="-555625">
              <a:lnSpc>
                <a:spcPct val="130000"/>
              </a:lnSpc>
              <a:buClr>
                <a:srgbClr val="DE411B"/>
              </a:buClr>
              <a:buSzPct val="100000"/>
              <a:buAutoNum type="arabicPeriod"/>
              <a:defRPr spc="198"/>
            </a:pPr>
            <a:r>
              <a:rPr lang="en-US" sz="2800" b="0" dirty="0">
                <a:solidFill>
                  <a:schemeClr val="tx1"/>
                </a:solidFill>
                <a:ea typeface="+mn-lt"/>
                <a:cs typeface="+mn-lt"/>
                <a:hlinkClick r:id="rId4">
                  <a:extLst>
                    <a:ext uri="{A12FA001-AC4F-418D-AE19-62706E023703}">
                      <ahyp:hlinkClr xmlns:ahyp="http://schemas.microsoft.com/office/drawing/2018/hyperlinkcolor" val="tx"/>
                    </a:ext>
                  </a:extLst>
                </a:hlinkClick>
              </a:rPr>
              <a:t>https://zenodo.org/record/1240586#.YSS1Xo4zZPZ</a:t>
            </a:r>
            <a:endParaRPr sz="2800">
              <a:solidFill>
                <a:schemeClr val="tx1"/>
              </a:solidFill>
              <a:cs typeface="Arial"/>
            </a:endParaRPr>
          </a:p>
          <a:p>
            <a:pPr marL="555625" indent="-555625">
              <a:lnSpc>
                <a:spcPct val="130000"/>
              </a:lnSpc>
              <a:buClr>
                <a:srgbClr val="DE411B"/>
              </a:buClr>
              <a:buSzPct val="100000"/>
              <a:buFontTx/>
              <a:buAutoNum type="arabicPeriod"/>
              <a:defRPr spc="198"/>
            </a:pPr>
            <a:r>
              <a:rPr lang="en-US" sz="2800" b="0" spc="198" dirty="0">
                <a:solidFill>
                  <a:schemeClr val="tx1"/>
                </a:solidFill>
                <a:ea typeface="+mn-lt"/>
                <a:cs typeface="+mn-lt"/>
                <a:hlinkClick r:id="rId5">
                  <a:extLst>
                    <a:ext uri="{A12FA001-AC4F-418D-AE19-62706E023703}">
                      <ahyp:hlinkClr xmlns:ahyp="http://schemas.microsoft.com/office/drawing/2018/hyperlinkcolor" val="tx"/>
                    </a:ext>
                  </a:extLst>
                </a:hlinkClick>
              </a:rPr>
              <a:t>https://www.postgresql.org/docs/13/index.html</a:t>
            </a:r>
            <a:endParaRPr sz="2800" b="0" spc="198">
              <a:solidFill>
                <a:schemeClr val="tx1"/>
              </a:solidFill>
              <a:ea typeface="+mn-lt"/>
              <a:cs typeface="+mn-lt"/>
            </a:endParaRPr>
          </a:p>
          <a:p>
            <a:pPr marL="555625" indent="-555625">
              <a:lnSpc>
                <a:spcPct val="130000"/>
              </a:lnSpc>
              <a:buClr>
                <a:srgbClr val="DE411B"/>
              </a:buClr>
              <a:buSzPct val="100000"/>
              <a:buFontTx/>
              <a:buAutoNum type="arabicPeriod"/>
              <a:defRPr spc="198"/>
            </a:pPr>
            <a:r>
              <a:rPr lang="en-US" sz="2800" b="0" spc="198" dirty="0">
                <a:solidFill>
                  <a:schemeClr val="tx1"/>
                </a:solidFill>
                <a:ea typeface="+mn-lt"/>
                <a:cs typeface="+mn-lt"/>
                <a:hlinkClick r:id="rId6">
                  <a:extLst>
                    <a:ext uri="{A12FA001-AC4F-418D-AE19-62706E023703}">
                      <ahyp:hlinkClr xmlns:ahyp="http://schemas.microsoft.com/office/drawing/2018/hyperlinkcolor" val="tx"/>
                    </a:ext>
                  </a:extLst>
                </a:hlinkClick>
              </a:rPr>
              <a:t>https://www.sqlite.org/docs.html</a:t>
            </a:r>
            <a:endParaRPr sz="2800" b="0" spc="198">
              <a:solidFill>
                <a:schemeClr val="tx1"/>
              </a:solidFill>
              <a:ea typeface="+mn-lt"/>
              <a:cs typeface="+mn-lt"/>
            </a:endParaRPr>
          </a:p>
          <a:p>
            <a:pPr marL="555625" indent="-555625">
              <a:lnSpc>
                <a:spcPct val="130000"/>
              </a:lnSpc>
              <a:buClr>
                <a:srgbClr val="DE411B"/>
              </a:buClr>
              <a:buSzPct val="100000"/>
              <a:buFontTx/>
              <a:buAutoNum type="arabicPeriod"/>
              <a:defRPr spc="198"/>
            </a:pPr>
            <a:r>
              <a:rPr lang="en-US" sz="2800" b="0" spc="198" dirty="0">
                <a:solidFill>
                  <a:schemeClr val="tx1"/>
                </a:solidFill>
                <a:ea typeface="+mn-lt"/>
                <a:cs typeface="+mn-lt"/>
                <a:hlinkClick r:id="rId7">
                  <a:extLst>
                    <a:ext uri="{A12FA001-AC4F-418D-AE19-62706E023703}">
                      <ahyp:hlinkClr xmlns:ahyp="http://schemas.microsoft.com/office/drawing/2018/hyperlinkcolor" val="tx"/>
                    </a:ext>
                  </a:extLst>
                </a:hlinkClick>
              </a:rPr>
              <a:t>https://www.tableau.com/</a:t>
            </a:r>
            <a:endParaRPr sz="2800" b="0" spc="198">
              <a:solidFill>
                <a:schemeClr val="tx1"/>
              </a:solidFill>
              <a:ea typeface="+mn-lt"/>
              <a:cs typeface="+mn-lt"/>
            </a:endParaRPr>
          </a:p>
          <a:p>
            <a:pPr marL="555625" indent="-555625">
              <a:lnSpc>
                <a:spcPct val="130000"/>
              </a:lnSpc>
              <a:buClr>
                <a:srgbClr val="DE411B"/>
              </a:buClr>
              <a:buSzPct val="100000"/>
              <a:buFontTx/>
              <a:buAutoNum type="arabicPeriod"/>
              <a:defRPr spc="198"/>
            </a:pPr>
            <a:r>
              <a:rPr lang="ro-RO" sz="2800" b="0" spc="198" dirty="0">
                <a:solidFill>
                  <a:schemeClr val="tx1"/>
                </a:solidFill>
                <a:ea typeface="+mn-lt"/>
                <a:cs typeface="+mn-lt"/>
                <a:hlinkClick r:id="rId8">
                  <a:extLst>
                    <a:ext uri="{A12FA001-AC4F-418D-AE19-62706E023703}">
                      <ahyp:hlinkClr xmlns:ahyp="http://schemas.microsoft.com/office/drawing/2018/hyperlinkcolor" val="tx"/>
                    </a:ext>
                  </a:extLst>
                </a:hlinkClick>
              </a:rPr>
              <a:t>https://help.talend.com/r/MW~bv2NtBd_sCQPsRNN2pA/lCqoKBO1L5I3HJrhQ49C8g</a:t>
            </a:r>
          </a:p>
          <a:p>
            <a:pPr marL="555625" indent="-555625">
              <a:lnSpc>
                <a:spcPct val="130000"/>
              </a:lnSpc>
              <a:buClr>
                <a:srgbClr val="DE411B"/>
              </a:buClr>
              <a:buSzPct val="100000"/>
              <a:buFontTx/>
              <a:buAutoNum type="arabicPeriod"/>
              <a:defRPr spc="198"/>
            </a:pPr>
            <a:r>
              <a:rPr lang="ro-RO" sz="2800" b="0" spc="198" dirty="0">
                <a:solidFill>
                  <a:schemeClr val="tx1"/>
                </a:solidFill>
                <a:ea typeface="+mn-lt"/>
                <a:cs typeface="+mn-lt"/>
                <a:hlinkClick r:id="rId9">
                  <a:extLst>
                    <a:ext uri="{A12FA001-AC4F-418D-AE19-62706E023703}">
                      <ahyp:hlinkClr xmlns:ahyp="http://schemas.microsoft.com/office/drawing/2018/hyperlinkcolor" val="tx"/>
                    </a:ext>
                  </a:extLst>
                </a:hlinkClick>
              </a:rPr>
              <a:t>https://dbeaver.com/docs/wiki/</a:t>
            </a:r>
          </a:p>
          <a:p>
            <a:pPr marL="555625" indent="-555625">
              <a:lnSpc>
                <a:spcPct val="130000"/>
              </a:lnSpc>
              <a:buClr>
                <a:srgbClr val="DE411B"/>
              </a:buClr>
              <a:buSzPct val="100000"/>
              <a:buAutoNum type="arabicPeriod"/>
              <a:defRPr spc="198"/>
            </a:pPr>
            <a:endParaRPr lang="ro-RO" sz="2800" dirty="0">
              <a:cs typeface="Arial"/>
            </a:endParaRPr>
          </a:p>
          <a:p>
            <a:pPr marL="555625" indent="-555625">
              <a:lnSpc>
                <a:spcPct val="130000"/>
              </a:lnSpc>
              <a:buClr>
                <a:srgbClr val="DE411B"/>
              </a:buClr>
              <a:buSzPct val="100000"/>
              <a:buAutoNum type="arabicPeriod"/>
              <a:defRPr spc="198"/>
            </a:pPr>
            <a:endParaRPr lang="ro-RO" sz="3600" dirty="0">
              <a:cs typeface="Arial"/>
            </a:endParaRPr>
          </a:p>
        </p:txBody>
      </p:sp>
      <p:pic>
        <p:nvPicPr>
          <p:cNvPr id="103" name="Image" descr="Image"/>
          <p:cNvPicPr>
            <a:picLocks noChangeAspect="1"/>
          </p:cNvPicPr>
          <p:nvPr/>
        </p:nvPicPr>
        <p:blipFill>
          <a:blip r:embed="rId10"/>
          <a:stretch>
            <a:fillRect/>
          </a:stretch>
        </p:blipFill>
        <p:spPr>
          <a:xfrm>
            <a:off x="3104589" y="2797130"/>
            <a:ext cx="828787" cy="618827"/>
          </a:xfrm>
          <a:prstGeom prst="rect">
            <a:avLst/>
          </a:prstGeom>
          <a:ln w="12700">
            <a:miter lim="400000"/>
          </a:ln>
        </p:spPr>
      </p:pic>
    </p:spTree>
    <p:extLst>
      <p:ext uri="{BB962C8B-B14F-4D97-AF65-F5344CB8AC3E}">
        <p14:creationId xmlns:p14="http://schemas.microsoft.com/office/powerpoint/2010/main" val="3481384657"/>
      </p:ext>
    </p:extLst>
  </p:cSld>
  <p:clrMapOvr>
    <a:masterClrMapping/>
  </p:clrMapOvr>
  <mc:AlternateContent xmlns:mc="http://schemas.openxmlformats.org/markup-compatibility/2006" xmlns:p14="http://schemas.microsoft.com/office/powerpoint/2010/main">
    <mc:Choice Requires="p14">
      <p:transition spd="med" p14:dur="700">
        <p:push dir="u"/>
      </p:transition>
    </mc:Choice>
    <mc:Fallback xmlns="">
      <p:transition spd="med">
        <p:push dir="u"/>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9" name="What is simply dummy text of the printing and typesetting industry has been the industry's standard dummy text ever since the 1500s when an unknown printer took a galley of type and scrambled it to make a type specimen book it has. Also, people love to h"/>
          <p:cNvSpPr txBox="1"/>
          <p:nvPr/>
        </p:nvSpPr>
        <p:spPr>
          <a:xfrm>
            <a:off x="1733202" y="4404355"/>
            <a:ext cx="16226069" cy="3023392"/>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t">
            <a:spAutoFit/>
          </a:bodyPr>
          <a:lstStyle/>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ro-RO" sz="2400" b="0">
                <a:ea typeface="+mn-lt"/>
                <a:cs typeface="+mn-lt"/>
              </a:rPr>
              <a:t>The dataset was found on Kaggle:</a:t>
            </a:r>
            <a:endParaRPr lang="ro-RO" sz="2400"/>
          </a:p>
          <a:p>
            <a:pPr defTabSz="821531">
              <a:defRPr sz="2000" b="0" cap="none" spc="0">
                <a:solidFill>
                  <a:srgbClr val="5E5E5E"/>
                </a:solidFill>
                <a:latin typeface="Helvetica Light"/>
                <a:ea typeface="Helvetica Light"/>
                <a:cs typeface="Helvetica Light"/>
                <a:sym typeface="Helvetica Light"/>
              </a:defRPr>
            </a:pPr>
            <a:r>
              <a:rPr lang="ro-RO" sz="2400" b="0" dirty="0">
                <a:ea typeface="+mn-lt"/>
                <a:cs typeface="+mn-lt"/>
                <a:hlinkClick r:id="rId3"/>
              </a:rPr>
              <a:t>https://www.kaggle.com/clementmsika/mubi-sqlite-database-for-movie-lovers</a:t>
            </a:r>
            <a:endParaRPr lang="ro-RO" sz="2400" dirty="0"/>
          </a:p>
          <a:p>
            <a:pPr defTabSz="821531">
              <a:defRPr sz="2000" b="0" cap="none" spc="0">
                <a:solidFill>
                  <a:srgbClr val="5E5E5E"/>
                </a:solidFill>
                <a:latin typeface="Helvetica Light"/>
                <a:ea typeface="Helvetica Light"/>
                <a:cs typeface="Helvetica Light"/>
                <a:sym typeface="Helvetica Light"/>
              </a:defRPr>
            </a:pPr>
            <a:endParaRPr lang="ro-RO" sz="2400">
              <a:cs typeface="Arial"/>
            </a:endParaRPr>
          </a:p>
          <a:p>
            <a:pPr defTabSz="821531">
              <a:defRPr sz="2000" b="0" cap="none" spc="0">
                <a:solidFill>
                  <a:srgbClr val="5E5E5E"/>
                </a:solidFill>
                <a:latin typeface="Helvetica Light"/>
                <a:ea typeface="Helvetica Light"/>
                <a:cs typeface="Helvetica Light"/>
                <a:sym typeface="Helvetica Light"/>
              </a:defRPr>
            </a:pPr>
            <a:r>
              <a:rPr lang="ro-RO" sz="2400" dirty="0">
                <a:ea typeface="+mn-lt"/>
                <a:cs typeface="+mn-lt"/>
              </a:rPr>
              <a:t>The data was collected by </a:t>
            </a:r>
            <a:r>
              <a:rPr lang="ro-RO" sz="2400" cap="none" spc="0" dirty="0">
                <a:solidFill>
                  <a:srgbClr val="5E5E5E"/>
                </a:solidFill>
                <a:latin typeface="Helvetica Light"/>
                <a:ea typeface="+mn-lt"/>
                <a:cs typeface="+mn-lt"/>
              </a:rPr>
              <a:t>Clément </a:t>
            </a:r>
            <a:r>
              <a:rPr lang="ro-RO" sz="2400" cap="none" spc="0" err="1">
                <a:solidFill>
                  <a:srgbClr val="5E5E5E"/>
                </a:solidFill>
                <a:latin typeface="Helvetica Light"/>
                <a:ea typeface="+mn-lt"/>
                <a:cs typeface="+mn-lt"/>
              </a:rPr>
              <a:t>Msika</a:t>
            </a:r>
            <a:r>
              <a:rPr lang="ro-RO" sz="2400" b="0" cap="none" spc="0">
                <a:solidFill>
                  <a:srgbClr val="5E5E5E"/>
                </a:solidFill>
                <a:latin typeface="Helvetica Light"/>
                <a:ea typeface="+mn-lt"/>
                <a:cs typeface="+mn-lt"/>
              </a:rPr>
              <a:t> using the MUBI API.</a:t>
            </a:r>
            <a:endParaRPr lang="en-US" sz="2400" b="0" cap="none" spc="0">
              <a:solidFill>
                <a:srgbClr val="5E5E5E"/>
              </a:solidFill>
              <a:latin typeface="Helvetica Light"/>
              <a:ea typeface="+mn-lt"/>
              <a:cs typeface="+mn-lt"/>
            </a:endParaRPr>
          </a:p>
          <a:p>
            <a:pPr defTabSz="821531">
              <a:defRPr sz="2000" b="0" cap="none" spc="0">
                <a:solidFill>
                  <a:srgbClr val="5E5E5E"/>
                </a:solidFill>
                <a:latin typeface="Helvetica Light"/>
                <a:ea typeface="Helvetica Light"/>
                <a:cs typeface="Helvetica Light"/>
                <a:sym typeface="Helvetica Light"/>
              </a:defRPr>
            </a:pPr>
            <a:br>
              <a:rPr lang="en-US" dirty="0"/>
            </a:br>
            <a:endParaRPr lang="en-US"/>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br>
              <a:rPr lang="en-US" dirty="0"/>
            </a:br>
            <a:endParaRPr lang="en-US"/>
          </a:p>
        </p:txBody>
      </p:sp>
      <p:sp>
        <p:nvSpPr>
          <p:cNvPr id="800" name="Title Goes Here"/>
          <p:cNvSpPr txBox="1"/>
          <p:nvPr/>
        </p:nvSpPr>
        <p:spPr>
          <a:xfrm>
            <a:off x="1735273" y="3406978"/>
            <a:ext cx="13740755" cy="595035"/>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lvl1pPr>
              <a:lnSpc>
                <a:spcPct val="80000"/>
              </a:lnSpc>
              <a:defRPr sz="5000" cap="none" spc="-150">
                <a:solidFill>
                  <a:srgbClr val="1D1D1D"/>
                </a:solidFill>
              </a:defRPr>
            </a:lvl1pPr>
          </a:lstStyle>
          <a:p>
            <a:r>
              <a:rPr lang="ro-RO" sz="4000">
                <a:cs typeface="Arial"/>
              </a:rPr>
              <a:t>MUBI - "</a:t>
            </a:r>
            <a:r>
              <a:rPr lang="ro-RO" sz="4000" err="1">
                <a:cs typeface="Arial"/>
              </a:rPr>
              <a:t>Netflix</a:t>
            </a:r>
            <a:r>
              <a:rPr lang="ro-RO" sz="4000">
                <a:cs typeface="Arial"/>
              </a:rPr>
              <a:t> for </a:t>
            </a:r>
            <a:r>
              <a:rPr lang="ro-RO" sz="4000" err="1">
                <a:cs typeface="Arial"/>
              </a:rPr>
              <a:t>art</a:t>
            </a:r>
            <a:r>
              <a:rPr lang="ro-RO" sz="4000">
                <a:cs typeface="Arial"/>
              </a:rPr>
              <a:t> </a:t>
            </a:r>
            <a:r>
              <a:rPr lang="ro-RO" sz="4000" err="1">
                <a:cs typeface="Arial"/>
              </a:rPr>
              <a:t>lovers</a:t>
            </a:r>
            <a:r>
              <a:rPr lang="ro-RO" sz="4000">
                <a:cs typeface="Arial"/>
              </a:rPr>
              <a:t>"</a:t>
            </a:r>
          </a:p>
        </p:txBody>
      </p:sp>
      <p:sp>
        <p:nvSpPr>
          <p:cNvPr id="6" name="Slide Number">
            <a:extLst>
              <a:ext uri="{FF2B5EF4-FFF2-40B4-BE49-F238E27FC236}">
                <a16:creationId xmlns:a16="http://schemas.microsoft.com/office/drawing/2014/main" id="{FEB07523-0DF3-2B40-AE56-10920CA026BC}"/>
              </a:ext>
            </a:extLst>
          </p:cNvPr>
          <p:cNvSpPr txBox="1">
            <a:spLocks noGrp="1"/>
          </p:cNvSpPr>
          <p:nvPr>
            <p:ph type="sldNum" sz="quarter" idx="2"/>
          </p:nvPr>
        </p:nvSpPr>
        <p:spPr>
          <a:xfrm>
            <a:off x="23891648" y="13289446"/>
            <a:ext cx="381596" cy="384176"/>
          </a:xfrm>
          <a:prstGeom prst="rect">
            <a:avLst/>
          </a:prstGeom>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71437" tIns="71437" rIns="71437" bIns="71437"/>
          <a:lstStyle>
            <a:lvl1pPr defTabSz="821531"/>
          </a:lstStyle>
          <a:p>
            <a:fld id="{86CB4B4D-7CA3-9044-876B-883B54F8677D}" type="slidenum">
              <a:rPr dirty="0"/>
              <a:t>4</a:t>
            </a:fld>
            <a:endParaRPr/>
          </a:p>
        </p:txBody>
      </p:sp>
      <p:sp>
        <p:nvSpPr>
          <p:cNvPr id="4" name="1">
            <a:extLst>
              <a:ext uri="{FF2B5EF4-FFF2-40B4-BE49-F238E27FC236}">
                <a16:creationId xmlns:a16="http://schemas.microsoft.com/office/drawing/2014/main" id="{F789A4A6-4F3B-439C-BBA4-902E81B363F6}"/>
              </a:ext>
            </a:extLst>
          </p:cNvPr>
          <p:cNvSpPr/>
          <p:nvPr/>
        </p:nvSpPr>
        <p:spPr>
          <a:xfrm>
            <a:off x="1134338" y="839341"/>
            <a:ext cx="646547" cy="663865"/>
          </a:xfrm>
          <a:prstGeom prst="rect">
            <a:avLst/>
          </a:prstGeom>
          <a:ln w="508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lstStyle>
            <a:lvl1pPr algn="ctr" defTabSz="825500">
              <a:lnSpc>
                <a:spcPct val="100000"/>
              </a:lnSpc>
              <a:defRPr sz="3200" cap="none" spc="0">
                <a:solidFill>
                  <a:srgbClr val="DE411B"/>
                </a:solidFill>
              </a:defRPr>
            </a:lvl1pPr>
          </a:lstStyle>
          <a:p>
            <a:r>
              <a:t>1</a:t>
            </a:r>
          </a:p>
        </p:txBody>
      </p:sp>
      <p:sp>
        <p:nvSpPr>
          <p:cNvPr id="5" name="Additional chapter intro…">
            <a:extLst>
              <a:ext uri="{FF2B5EF4-FFF2-40B4-BE49-F238E27FC236}">
                <a16:creationId xmlns:a16="http://schemas.microsoft.com/office/drawing/2014/main" id="{88336578-E05F-4954-9716-5F381C8DF5A2}"/>
              </a:ext>
            </a:extLst>
          </p:cNvPr>
          <p:cNvSpPr txBox="1"/>
          <p:nvPr/>
        </p:nvSpPr>
        <p:spPr>
          <a:xfrm>
            <a:off x="2172244" y="1041739"/>
            <a:ext cx="14244132" cy="44730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nSpc>
                <a:spcPct val="80000"/>
              </a:lnSpc>
              <a:defRPr sz="7000" cap="none" spc="-209">
                <a:solidFill>
                  <a:srgbClr val="000000"/>
                </a:solidFill>
              </a:defRPr>
            </a:pPr>
            <a:r>
              <a:rPr lang="ro-RO" sz="2800" b="0">
                <a:cs typeface="Arial"/>
              </a:rPr>
              <a:t>Choosing a Dataset</a:t>
            </a:r>
          </a:p>
        </p:txBody>
      </p:sp>
      <p:pic>
        <p:nvPicPr>
          <p:cNvPr id="12" name="Imagine 12">
            <a:extLst>
              <a:ext uri="{FF2B5EF4-FFF2-40B4-BE49-F238E27FC236}">
                <a16:creationId xmlns:a16="http://schemas.microsoft.com/office/drawing/2014/main" id="{57BDCAB4-9373-4F5A-94BE-73FDB8C00C34}"/>
              </a:ext>
            </a:extLst>
          </p:cNvPr>
          <p:cNvPicPr>
            <a:picLocks noChangeAspect="1"/>
          </p:cNvPicPr>
          <p:nvPr/>
        </p:nvPicPr>
        <p:blipFill>
          <a:blip r:embed="rId4"/>
          <a:stretch>
            <a:fillRect/>
          </a:stretch>
        </p:blipFill>
        <p:spPr>
          <a:xfrm>
            <a:off x="17607933" y="674164"/>
            <a:ext cx="2102428" cy="597659"/>
          </a:xfrm>
          <a:prstGeom prst="rect">
            <a:avLst/>
          </a:prstGeom>
        </p:spPr>
      </p:pic>
      <p:pic>
        <p:nvPicPr>
          <p:cNvPr id="13" name="Image" descr="Image">
            <a:extLst>
              <a:ext uri="{FF2B5EF4-FFF2-40B4-BE49-F238E27FC236}">
                <a16:creationId xmlns:a16="http://schemas.microsoft.com/office/drawing/2014/main" id="{D0E3BEB0-B19B-448C-B6EE-43A1A37E0660}"/>
              </a:ext>
            </a:extLst>
          </p:cNvPr>
          <p:cNvPicPr>
            <a:picLocks noChangeAspect="1"/>
          </p:cNvPicPr>
          <p:nvPr/>
        </p:nvPicPr>
        <p:blipFill>
          <a:blip r:embed="rId5"/>
          <a:stretch>
            <a:fillRect/>
          </a:stretch>
        </p:blipFill>
        <p:spPr>
          <a:xfrm>
            <a:off x="21095564" y="368746"/>
            <a:ext cx="2733432" cy="898426"/>
          </a:xfrm>
          <a:prstGeom prst="rect">
            <a:avLst/>
          </a:prstGeom>
          <a:ln w="12700">
            <a:miter lim="400000"/>
          </a:ln>
        </p:spPr>
      </p:pic>
      <p:pic>
        <p:nvPicPr>
          <p:cNvPr id="14" name="Imagine 14">
            <a:extLst>
              <a:ext uri="{FF2B5EF4-FFF2-40B4-BE49-F238E27FC236}">
                <a16:creationId xmlns:a16="http://schemas.microsoft.com/office/drawing/2014/main" id="{02FF2EA6-3FC4-440F-824A-1D78A4D53A23}"/>
              </a:ext>
            </a:extLst>
          </p:cNvPr>
          <p:cNvPicPr>
            <a:picLocks noChangeAspect="1"/>
          </p:cNvPicPr>
          <p:nvPr/>
        </p:nvPicPr>
        <p:blipFill>
          <a:blip r:embed="rId6"/>
          <a:stretch>
            <a:fillRect/>
          </a:stretch>
        </p:blipFill>
        <p:spPr>
          <a:xfrm>
            <a:off x="1209100" y="6436123"/>
            <a:ext cx="20298641" cy="4426527"/>
          </a:xfrm>
          <a:prstGeom prst="rect">
            <a:avLst/>
          </a:prstGeom>
        </p:spPr>
      </p:pic>
    </p:spTree>
    <p:extLst>
      <p:ext uri="{BB962C8B-B14F-4D97-AF65-F5344CB8AC3E}">
        <p14:creationId xmlns:p14="http://schemas.microsoft.com/office/powerpoint/2010/main" val="3533748336"/>
      </p:ext>
    </p:extLst>
  </p:cSld>
  <p:clrMapOvr>
    <a:masterClrMapping/>
  </p:clrMapOvr>
  <mc:AlternateContent xmlns:mc="http://schemas.openxmlformats.org/markup-compatibility/2006" xmlns:p14="http://schemas.microsoft.com/office/powerpoint/2010/main">
    <mc:Choice Requires="p14">
      <p:transition spd="med" p14:dur="700">
        <p:push dir="u"/>
      </p:transition>
    </mc:Choice>
    <mc:Fallback xmlns="">
      <p:transition spd="med">
        <p:push dir="u"/>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9" name="What is simply dummy text of the printing and typesetting industry has been the industry's standard dummy text ever since the 1500s when an unknown printer took a galley of type and scrambled it to make a type specimen book it has. Also, people love to h"/>
          <p:cNvSpPr txBox="1"/>
          <p:nvPr/>
        </p:nvSpPr>
        <p:spPr>
          <a:xfrm>
            <a:off x="1733202" y="4404355"/>
            <a:ext cx="17819341" cy="783547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t">
            <a:spAutoFit/>
          </a:bodyPr>
          <a:lstStyle/>
          <a:p>
            <a:pPr marL="346075" indent="-346075" defTabSz="821531">
              <a:lnSpc>
                <a:spcPct val="100000"/>
              </a:lnSpc>
              <a:spcBef>
                <a:spcPts val="1500"/>
              </a:spcBef>
              <a:buAutoNum type="arabicPeriod"/>
              <a:defRPr sz="2000" b="0" cap="none" spc="0">
                <a:solidFill>
                  <a:srgbClr val="5E5E5E"/>
                </a:solidFill>
                <a:latin typeface="Helvetica Light"/>
                <a:ea typeface="Helvetica Light"/>
                <a:cs typeface="Helvetica Light"/>
                <a:sym typeface="Helvetica Light"/>
              </a:defRPr>
            </a:pPr>
            <a:r>
              <a:rPr lang="en-US" sz="2800" b="0">
                <a:latin typeface="Arial"/>
                <a:ea typeface="+mn-lt"/>
                <a:cs typeface="+mn-lt"/>
              </a:rPr>
              <a:t>Table data is not normalized</a:t>
            </a:r>
            <a:endParaRPr lang="en-US" sz="2800" b="0" dirty="0">
              <a:latin typeface="Arial"/>
              <a:ea typeface="+mn-lt"/>
              <a:cs typeface="+mn-lt"/>
            </a:endParaRPr>
          </a:p>
          <a:p>
            <a:pPr marL="688975" lvl="1" indent="-342900" defTabSz="821531">
              <a:lnSpc>
                <a:spcPct val="100000"/>
              </a:lnSpc>
              <a:spcBef>
                <a:spcPts val="1500"/>
              </a:spcBef>
              <a:buFont typeface="Arial"/>
              <a:buChar char="•"/>
              <a:defRPr sz="2000" b="0" cap="none" spc="0">
                <a:solidFill>
                  <a:srgbClr val="5E5E5E"/>
                </a:solidFill>
                <a:latin typeface="Helvetica Light"/>
                <a:ea typeface="Helvetica Light"/>
                <a:cs typeface="Helvetica Light"/>
                <a:sym typeface="Helvetica Light"/>
              </a:defRPr>
            </a:pPr>
            <a:r>
              <a:rPr lang="en-US" sz="2400" b="0">
                <a:latin typeface="Arial"/>
                <a:ea typeface="+mn-lt"/>
                <a:cs typeface="+mn-lt"/>
              </a:rPr>
              <a:t>The“movies” table has attributes that are not atomic: “director_id”, “director_name” and “director_url”.</a:t>
            </a:r>
            <a:endParaRPr lang="en-US" sz="2400" b="0" cap="none" spc="0" dirty="0" err="1">
              <a:solidFill>
                <a:srgbClr val="5E5E5E"/>
              </a:solidFill>
              <a:latin typeface="Arial"/>
              <a:ea typeface="+mn-lt"/>
              <a:cs typeface="+mn-lt"/>
            </a:endParaRPr>
          </a:p>
          <a:p>
            <a:pPr marL="688975" lvl="1" indent="-342900" defTabSz="821531">
              <a:lnSpc>
                <a:spcPct val="100000"/>
              </a:lnSpc>
              <a:spcBef>
                <a:spcPts val="1500"/>
              </a:spcBef>
              <a:buFont typeface="Arial"/>
              <a:buChar char="•"/>
              <a:defRPr sz="2000" b="0" cap="none" spc="0">
                <a:solidFill>
                  <a:srgbClr val="5E5E5E"/>
                </a:solidFill>
                <a:latin typeface="Helvetica Light"/>
                <a:ea typeface="Helvetica Light"/>
                <a:cs typeface="Helvetica Light"/>
                <a:sym typeface="Helvetica Light"/>
              </a:defRPr>
            </a:pPr>
            <a:r>
              <a:rPr lang="en-US" sz="2400" b="0" cap="none" spc="0">
                <a:solidFill>
                  <a:srgbClr val="5E5E5E"/>
                </a:solidFill>
                <a:latin typeface="Arial"/>
                <a:ea typeface="+mn-lt"/>
                <a:cs typeface="+mn-lt"/>
              </a:rPr>
              <a:t>Both “lists_users” and “ratings” tables contain user data that must be stored in a single table called “users”.</a:t>
            </a:r>
          </a:p>
          <a:p>
            <a:pPr marL="346075" indent="-346075" defTabSz="821531">
              <a:lnSpc>
                <a:spcPct val="100000"/>
              </a:lnSpc>
              <a:spcBef>
                <a:spcPts val="1500"/>
              </a:spcBef>
              <a:buAutoNum type="arabicPeriod"/>
              <a:defRPr sz="2000" b="0" cap="none" spc="0">
                <a:solidFill>
                  <a:srgbClr val="5E5E5E"/>
                </a:solidFill>
                <a:latin typeface="Helvetica Light"/>
                <a:ea typeface="Helvetica Light"/>
                <a:cs typeface="Helvetica Light"/>
                <a:sym typeface="Helvetica Light"/>
              </a:defRPr>
            </a:pPr>
            <a:endParaRPr lang="en-US" sz="2800" b="0">
              <a:latin typeface="Arial"/>
              <a:ea typeface="+mn-lt"/>
              <a:cs typeface="+mn-lt"/>
            </a:endParaRPr>
          </a:p>
          <a:p>
            <a:pPr marL="346075" indent="-346075" defTabSz="821531">
              <a:lnSpc>
                <a:spcPct val="100000"/>
              </a:lnSpc>
              <a:spcBef>
                <a:spcPts val="1500"/>
              </a:spcBef>
              <a:buAutoNum type="arabicPeriod"/>
              <a:defRPr sz="2000" b="0" cap="none" spc="0">
                <a:solidFill>
                  <a:srgbClr val="5E5E5E"/>
                </a:solidFill>
                <a:latin typeface="Helvetica Light"/>
                <a:ea typeface="Helvetica Light"/>
                <a:cs typeface="Helvetica Light"/>
                <a:sym typeface="Helvetica Light"/>
              </a:defRPr>
            </a:pPr>
            <a:r>
              <a:rPr lang="en-US" sz="2800" b="0">
                <a:latin typeface="Arial"/>
                <a:ea typeface="+mn-lt"/>
                <a:cs typeface="+mn-lt"/>
              </a:rPr>
              <a:t>The collumns are not atomic (the elements are separated by comma), the .csv file cannot be reformated such that it can be recognized</a:t>
            </a:r>
            <a:endParaRPr lang="en-US" sz="2800" b="0">
              <a:latin typeface="Helvetica Light"/>
              <a:ea typeface="+mn-lt"/>
              <a:cs typeface="+mn-lt"/>
            </a:endParaRPr>
          </a:p>
          <a:p>
            <a:pPr marL="688975" lvl="2" indent="-342900" defTabSz="821531">
              <a:lnSpc>
                <a:spcPct val="100000"/>
              </a:lnSpc>
              <a:spcBef>
                <a:spcPts val="1500"/>
              </a:spcBef>
              <a:buFont typeface="Arial"/>
              <a:buChar char="•"/>
              <a:defRPr sz="2000" b="0" cap="none" spc="0">
                <a:solidFill>
                  <a:srgbClr val="5E5E5E"/>
                </a:solidFill>
                <a:latin typeface="Helvetica Light"/>
                <a:ea typeface="Helvetica Light"/>
                <a:cs typeface="Helvetica Light"/>
                <a:sym typeface="Helvetica Light"/>
              </a:defRPr>
            </a:pPr>
            <a:r>
              <a:rPr lang="en-US" sz="2400" b="0">
                <a:latin typeface="Arial"/>
                <a:ea typeface="+mn-lt"/>
                <a:cs typeface="+mn-lt"/>
              </a:rPr>
              <a:t>I</a:t>
            </a:r>
            <a:r>
              <a:rPr lang="en-US" sz="2400" b="0" cap="none" spc="0">
                <a:solidFill>
                  <a:srgbClr val="5E5E5E"/>
                </a:solidFill>
                <a:latin typeface="Arial"/>
                <a:ea typeface="+mn-lt"/>
                <a:cs typeface="+mn-lt"/>
              </a:rPr>
              <a:t> used the SQLite format of the data.</a:t>
            </a:r>
            <a:endParaRPr lang="en-US" sz="2800" b="0" cap="none" spc="0">
              <a:solidFill>
                <a:srgbClr val="5E5E5E"/>
              </a:solidFill>
              <a:latin typeface="Helvetica Light"/>
              <a:ea typeface="+mn-lt"/>
              <a:cs typeface="+mn-lt"/>
            </a:endParaRPr>
          </a:p>
          <a:p>
            <a:pPr marL="346075" lvl="2" indent="0" defTabSz="821531">
              <a:lnSpc>
                <a:spcPct val="100000"/>
              </a:lnSpc>
              <a:spcBef>
                <a:spcPts val="1500"/>
              </a:spcBef>
              <a:defRPr sz="2000" b="0" cap="none" spc="0">
                <a:solidFill>
                  <a:srgbClr val="5E5E5E"/>
                </a:solidFill>
                <a:latin typeface="Helvetica Light"/>
                <a:ea typeface="Helvetica Light"/>
                <a:cs typeface="Helvetica Light"/>
                <a:sym typeface="Helvetica Light"/>
              </a:defRPr>
            </a:pPr>
            <a:endParaRPr lang="en-US" sz="2400">
              <a:latin typeface="Arial"/>
              <a:ea typeface="+mn-lt"/>
              <a:cs typeface="+mn-lt"/>
            </a:endParaRPr>
          </a:p>
          <a:p>
            <a:pPr marL="346075" indent="-346075" defTabSz="821531">
              <a:lnSpc>
                <a:spcPct val="100000"/>
              </a:lnSpc>
              <a:spcBef>
                <a:spcPts val="1500"/>
              </a:spcBef>
              <a:buAutoNum type="arabicPeriod"/>
              <a:defRPr sz="2000" b="0" cap="none" spc="0">
                <a:solidFill>
                  <a:srgbClr val="5E5E5E"/>
                </a:solidFill>
                <a:latin typeface="Helvetica Light"/>
                <a:ea typeface="Helvetica Light"/>
                <a:cs typeface="Helvetica Light"/>
                <a:sym typeface="Helvetica Light"/>
              </a:defRPr>
            </a:pPr>
            <a:r>
              <a:rPr lang="en-US" sz="2800">
                <a:latin typeface="Arial"/>
                <a:ea typeface="+mn-lt"/>
                <a:cs typeface="+mn-lt"/>
              </a:rPr>
              <a:t>The number of rows of the "ratings" is too big</a:t>
            </a:r>
          </a:p>
          <a:p>
            <a:pPr marL="803275" lvl="2" indent="-457200" defTabSz="821531">
              <a:lnSpc>
                <a:spcPct val="100000"/>
              </a:lnSpc>
              <a:spcBef>
                <a:spcPts val="1500"/>
              </a:spcBef>
              <a:buFont typeface="Arial"/>
              <a:buChar char="•"/>
              <a:defRPr sz="2000" b="0" cap="none" spc="0">
                <a:solidFill>
                  <a:srgbClr val="5E5E5E"/>
                </a:solidFill>
                <a:latin typeface="Helvetica Light"/>
                <a:ea typeface="Helvetica Light"/>
                <a:cs typeface="Helvetica Light"/>
                <a:sym typeface="Helvetica Light"/>
              </a:defRPr>
            </a:pPr>
            <a:r>
              <a:rPr lang="en-US" sz="2400">
                <a:latin typeface="Arial"/>
                <a:ea typeface="+mn-lt"/>
                <a:cs typeface="+mn-lt"/>
              </a:rPr>
              <a:t>It contains aproximative 15.000.000 rows.</a:t>
            </a:r>
            <a:endParaRPr lang="en-US" sz="2400">
              <a:ea typeface="+mn-lt"/>
              <a:cs typeface="+mn-lt"/>
            </a:endParaRPr>
          </a:p>
          <a:p>
            <a:pPr marL="346075" indent="-346075" defTabSz="821531">
              <a:lnSpc>
                <a:spcPct val="100000"/>
              </a:lnSpc>
              <a:spcBef>
                <a:spcPts val="1500"/>
              </a:spcBef>
              <a:buAutoNum type="arabicPeriod"/>
              <a:defRPr sz="2000" b="0" cap="none" spc="0">
                <a:solidFill>
                  <a:srgbClr val="5E5E5E"/>
                </a:solidFill>
                <a:latin typeface="Helvetica Light"/>
                <a:ea typeface="Helvetica Light"/>
                <a:cs typeface="Helvetica Light"/>
                <a:sym typeface="Helvetica Light"/>
              </a:defRPr>
            </a:pPr>
            <a:endParaRPr lang="en-US" sz="2000" b="0" cap="none" spc="0">
              <a:latin typeface="Arial"/>
              <a:ea typeface="+mn-lt"/>
              <a:cs typeface="+mn-lt"/>
            </a:endParaRP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endParaRPr lang="ro-RO">
              <a:cs typeface="Arial"/>
            </a:endParaRP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br>
              <a:rPr lang="en-US" dirty="0"/>
            </a:br>
            <a:endParaRPr lang="en-US"/>
          </a:p>
        </p:txBody>
      </p:sp>
      <p:sp>
        <p:nvSpPr>
          <p:cNvPr id="800" name="Title Goes Here"/>
          <p:cNvSpPr txBox="1"/>
          <p:nvPr/>
        </p:nvSpPr>
        <p:spPr>
          <a:xfrm>
            <a:off x="1735273" y="3406978"/>
            <a:ext cx="13740755" cy="59503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nSpc>
                <a:spcPct val="80000"/>
              </a:lnSpc>
              <a:defRPr sz="5000" cap="none" spc="-150">
                <a:solidFill>
                  <a:srgbClr val="1D1D1D"/>
                </a:solidFill>
              </a:defRPr>
            </a:lvl1pPr>
          </a:lstStyle>
          <a:p>
            <a:r>
              <a:rPr lang="ro-RO" sz="4000">
                <a:cs typeface="Arial"/>
              </a:rPr>
              <a:t>Problems with the dataset:</a:t>
            </a:r>
            <a:endParaRPr lang="ro-RO"/>
          </a:p>
        </p:txBody>
      </p:sp>
      <p:sp>
        <p:nvSpPr>
          <p:cNvPr id="6" name="Slide Number">
            <a:extLst>
              <a:ext uri="{FF2B5EF4-FFF2-40B4-BE49-F238E27FC236}">
                <a16:creationId xmlns:a16="http://schemas.microsoft.com/office/drawing/2014/main" id="{FEB07523-0DF3-2B40-AE56-10920CA026BC}"/>
              </a:ext>
            </a:extLst>
          </p:cNvPr>
          <p:cNvSpPr txBox="1">
            <a:spLocks noGrp="1"/>
          </p:cNvSpPr>
          <p:nvPr>
            <p:ph type="sldNum" sz="quarter" idx="2"/>
          </p:nvPr>
        </p:nvSpPr>
        <p:spPr>
          <a:xfrm>
            <a:off x="23891648" y="13289446"/>
            <a:ext cx="381596" cy="384176"/>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lvl1pPr defTabSz="821531"/>
          </a:lstStyle>
          <a:p>
            <a:fld id="{86CB4B4D-7CA3-9044-876B-883B54F8677D}" type="slidenum">
              <a:rPr dirty="0"/>
              <a:t>5</a:t>
            </a:fld>
            <a:endParaRPr/>
          </a:p>
        </p:txBody>
      </p:sp>
      <p:sp>
        <p:nvSpPr>
          <p:cNvPr id="4" name="1">
            <a:extLst>
              <a:ext uri="{FF2B5EF4-FFF2-40B4-BE49-F238E27FC236}">
                <a16:creationId xmlns:a16="http://schemas.microsoft.com/office/drawing/2014/main" id="{F789A4A6-4F3B-439C-BBA4-902E81B363F6}"/>
              </a:ext>
            </a:extLst>
          </p:cNvPr>
          <p:cNvSpPr/>
          <p:nvPr/>
        </p:nvSpPr>
        <p:spPr>
          <a:xfrm>
            <a:off x="1134338" y="839341"/>
            <a:ext cx="646547" cy="663865"/>
          </a:xfrm>
          <a:prstGeom prst="rect">
            <a:avLst/>
          </a:prstGeom>
          <a:ln w="50800">
            <a:solidFill>
              <a:srgbClr val="000000"/>
            </a:solidFill>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nchor="ctr"/>
          <a:lstStyle>
            <a:lvl1pPr algn="ctr" defTabSz="825500">
              <a:lnSpc>
                <a:spcPct val="100000"/>
              </a:lnSpc>
              <a:defRPr sz="3200" cap="none" spc="0">
                <a:solidFill>
                  <a:srgbClr val="DE411B"/>
                </a:solidFill>
              </a:defRPr>
            </a:lvl1pPr>
          </a:lstStyle>
          <a:p>
            <a:r>
              <a:t>1</a:t>
            </a:r>
          </a:p>
        </p:txBody>
      </p:sp>
      <p:sp>
        <p:nvSpPr>
          <p:cNvPr id="5" name="Additional chapter intro…">
            <a:extLst>
              <a:ext uri="{FF2B5EF4-FFF2-40B4-BE49-F238E27FC236}">
                <a16:creationId xmlns:a16="http://schemas.microsoft.com/office/drawing/2014/main" id="{88336578-E05F-4954-9716-5F381C8DF5A2}"/>
              </a:ext>
            </a:extLst>
          </p:cNvPr>
          <p:cNvSpPr txBox="1"/>
          <p:nvPr/>
        </p:nvSpPr>
        <p:spPr>
          <a:xfrm>
            <a:off x="2172244" y="1020194"/>
            <a:ext cx="14244132" cy="490391"/>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a:defRPr sz="7000" cap="none" spc="-209">
                <a:solidFill>
                  <a:srgbClr val="000000"/>
                </a:solidFill>
              </a:defRPr>
            </a:pPr>
            <a:r>
              <a:rPr lang="ro-RO" sz="2800" b="0">
                <a:ea typeface="+mn-lt"/>
                <a:cs typeface="+mn-lt"/>
              </a:rPr>
              <a:t>Choosing a Dataset</a:t>
            </a:r>
          </a:p>
        </p:txBody>
      </p:sp>
      <p:pic>
        <p:nvPicPr>
          <p:cNvPr id="13" name="Image" descr="Image">
            <a:extLst>
              <a:ext uri="{FF2B5EF4-FFF2-40B4-BE49-F238E27FC236}">
                <a16:creationId xmlns:a16="http://schemas.microsoft.com/office/drawing/2014/main" id="{D0E3BEB0-B19B-448C-B6EE-43A1A37E0660}"/>
              </a:ext>
            </a:extLst>
          </p:cNvPr>
          <p:cNvPicPr>
            <a:picLocks noChangeAspect="1"/>
          </p:cNvPicPr>
          <p:nvPr/>
        </p:nvPicPr>
        <p:blipFill>
          <a:blip r:embed="rId3"/>
          <a:stretch>
            <a:fillRect/>
          </a:stretch>
        </p:blipFill>
        <p:spPr>
          <a:xfrm>
            <a:off x="21095564" y="368746"/>
            <a:ext cx="2733432" cy="898426"/>
          </a:xfrm>
          <a:prstGeom prst="rect">
            <a:avLst/>
          </a:prstGeom>
          <a:ln w="12700">
            <a:miter lim="400000"/>
          </a:ln>
        </p:spPr>
      </p:pic>
    </p:spTree>
    <p:extLst>
      <p:ext uri="{BB962C8B-B14F-4D97-AF65-F5344CB8AC3E}">
        <p14:creationId xmlns:p14="http://schemas.microsoft.com/office/powerpoint/2010/main" val="290746301"/>
      </p:ext>
    </p:extLst>
  </p:cSld>
  <p:clrMapOvr>
    <a:masterClrMapping/>
  </p:clrMapOvr>
  <mc:AlternateContent xmlns:mc="http://schemas.openxmlformats.org/markup-compatibility/2006" xmlns:p14="http://schemas.microsoft.com/office/powerpoint/2010/main">
    <mc:Choice Requires="p14">
      <p:transition spd="med" p14:dur="700">
        <p:push dir="u"/>
      </p:transition>
    </mc:Choice>
    <mc:Fallback xmlns="">
      <p:transition spd="med">
        <p:push dir="u"/>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2" name="Image" descr="Image"/>
          <p:cNvPicPr>
            <a:picLocks noChangeAspect="1"/>
          </p:cNvPicPr>
          <p:nvPr/>
        </p:nvPicPr>
        <p:blipFill>
          <a:blip r:embed="rId3"/>
          <a:stretch>
            <a:fillRect/>
          </a:stretch>
        </p:blipFill>
        <p:spPr>
          <a:xfrm>
            <a:off x="0" y="0"/>
            <a:ext cx="24384000" cy="13716000"/>
          </a:xfrm>
          <a:prstGeom prst="rect">
            <a:avLst/>
          </a:prstGeom>
          <a:ln w="12700">
            <a:miter lim="400000"/>
          </a:ln>
        </p:spPr>
      </p:pic>
      <p:sp>
        <p:nvSpPr>
          <p:cNvPr id="553" name="1"/>
          <p:cNvSpPr/>
          <p:nvPr/>
        </p:nvSpPr>
        <p:spPr>
          <a:xfrm>
            <a:off x="3149600" y="6715165"/>
            <a:ext cx="1270000" cy="1270001"/>
          </a:xfrm>
          <a:prstGeom prst="rect">
            <a:avLst/>
          </a:prstGeom>
          <a:ln w="50800">
            <a:solidFill>
              <a:srgbClr val="000000"/>
            </a:solidFill>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nchor="ctr"/>
          <a:lstStyle>
            <a:lvl1pPr algn="ctr" defTabSz="825500">
              <a:lnSpc>
                <a:spcPct val="100000"/>
              </a:lnSpc>
              <a:defRPr sz="3200" cap="none" spc="0">
                <a:solidFill>
                  <a:srgbClr val="DE411B"/>
                </a:solidFill>
              </a:defRPr>
            </a:lvl1pPr>
          </a:lstStyle>
          <a:p>
            <a:r>
              <a:rPr lang="ro-RO">
                <a:cs typeface="Arial"/>
              </a:rPr>
              <a:t>2</a:t>
            </a:r>
          </a:p>
        </p:txBody>
      </p:sp>
      <p:sp>
        <p:nvSpPr>
          <p:cNvPr id="554" name="Additional chapter intro…"/>
          <p:cNvSpPr txBox="1"/>
          <p:nvPr/>
        </p:nvSpPr>
        <p:spPr>
          <a:xfrm>
            <a:off x="3016570" y="8973864"/>
            <a:ext cx="14244132" cy="3829253"/>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a:lnSpc>
                <a:spcPct val="130000"/>
              </a:lnSpc>
              <a:spcAft>
                <a:spcPts val="500"/>
              </a:spcAft>
              <a:defRPr sz="7000" cap="none" spc="-209">
                <a:solidFill>
                  <a:srgbClr val="000000"/>
                </a:solidFill>
              </a:defRPr>
            </a:pPr>
            <a:r>
              <a:rPr lang="ro-RO"/>
              <a:t>Choosing</a:t>
            </a:r>
            <a:r>
              <a:rPr lang="ro-RO">
                <a:ea typeface="+mn-lt"/>
                <a:cs typeface="+mn-lt"/>
              </a:rPr>
              <a:t> a good engine for data storage</a:t>
            </a:r>
          </a:p>
          <a:p>
            <a:pPr>
              <a:lnSpc>
                <a:spcPct val="80000"/>
              </a:lnSpc>
              <a:defRPr sz="7000" cap="none" spc="-209">
                <a:solidFill>
                  <a:srgbClr val="000000"/>
                </a:solidFill>
              </a:defRPr>
            </a:pPr>
            <a:endParaRPr lang="ro-RO" dirty="0">
              <a:cs typeface="Arial"/>
            </a:endParaRPr>
          </a:p>
        </p:txBody>
      </p:sp>
      <p:pic>
        <p:nvPicPr>
          <p:cNvPr id="557" name="Image" descr="Image"/>
          <p:cNvPicPr>
            <a:picLocks noChangeAspect="1"/>
          </p:cNvPicPr>
          <p:nvPr/>
        </p:nvPicPr>
        <p:blipFill>
          <a:blip r:embed="rId4">
            <a:alphaModFix amt="50000"/>
          </a:blip>
          <a:stretch>
            <a:fillRect/>
          </a:stretch>
        </p:blipFill>
        <p:spPr>
          <a:xfrm>
            <a:off x="97607" y="13300558"/>
            <a:ext cx="428506" cy="320676"/>
          </a:xfrm>
          <a:prstGeom prst="rect">
            <a:avLst/>
          </a:prstGeom>
          <a:ln w="12700">
            <a:miter lim="400000"/>
          </a:ln>
        </p:spPr>
      </p:pic>
      <p:pic>
        <p:nvPicPr>
          <p:cNvPr id="2" name="Image" descr="Image">
            <a:extLst>
              <a:ext uri="{FF2B5EF4-FFF2-40B4-BE49-F238E27FC236}">
                <a16:creationId xmlns:a16="http://schemas.microsoft.com/office/drawing/2014/main" id="{2021B2C4-33CD-471D-8F38-E9BD4D421AA8}"/>
              </a:ext>
            </a:extLst>
          </p:cNvPr>
          <p:cNvPicPr>
            <a:picLocks noChangeAspect="1"/>
          </p:cNvPicPr>
          <p:nvPr/>
        </p:nvPicPr>
        <p:blipFill>
          <a:blip r:embed="rId5"/>
          <a:stretch>
            <a:fillRect/>
          </a:stretch>
        </p:blipFill>
        <p:spPr>
          <a:xfrm>
            <a:off x="21095564" y="368746"/>
            <a:ext cx="2733432" cy="898426"/>
          </a:xfrm>
          <a:prstGeom prst="rect">
            <a:avLst/>
          </a:prstGeom>
          <a:ln w="12700">
            <a:miter lim="400000"/>
          </a:ln>
        </p:spPr>
      </p:pic>
      <p:sp>
        <p:nvSpPr>
          <p:cNvPr id="4" name="The background is different">
            <a:extLst>
              <a:ext uri="{FF2B5EF4-FFF2-40B4-BE49-F238E27FC236}">
                <a16:creationId xmlns:a16="http://schemas.microsoft.com/office/drawing/2014/main" id="{39EABF23-AA42-4C4E-AAA3-7BBD1EAFE357}"/>
              </a:ext>
            </a:extLst>
          </p:cNvPr>
          <p:cNvSpPr txBox="1"/>
          <p:nvPr/>
        </p:nvSpPr>
        <p:spPr>
          <a:xfrm>
            <a:off x="3014340" y="8629258"/>
            <a:ext cx="14246805" cy="3518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t">
            <a:spAutoFit/>
          </a:bodyPr>
          <a:lstStyle>
            <a:lvl1pPr>
              <a:defRPr>
                <a:solidFill>
                  <a:srgbClr val="000000"/>
                </a:solidFill>
              </a:defRPr>
            </a:lvl1pPr>
          </a:lstStyle>
          <a:p>
            <a:r>
              <a:rPr lang="ro-RO">
                <a:cs typeface="Arial"/>
              </a:rPr>
              <a:t>MUBI </a:t>
            </a:r>
            <a:r>
              <a:rPr lang="ro-RO" err="1">
                <a:cs typeface="Arial"/>
              </a:rPr>
              <a:t>Platform</a:t>
            </a:r>
          </a:p>
        </p:txBody>
      </p:sp>
    </p:spTree>
    <p:extLst>
      <p:ext uri="{BB962C8B-B14F-4D97-AF65-F5344CB8AC3E}">
        <p14:creationId xmlns:p14="http://schemas.microsoft.com/office/powerpoint/2010/main" val="3347181941"/>
      </p:ext>
    </p:extLst>
  </p:cSld>
  <p:clrMapOvr>
    <a:masterClrMapping/>
  </p:clrMapOvr>
  <mc:AlternateContent xmlns:mc="http://schemas.openxmlformats.org/markup-compatibility/2006" xmlns:p14="http://schemas.microsoft.com/office/powerpoint/2010/main">
    <mc:Choice Requires="p14">
      <p:transition spd="med" p14:dur="700">
        <p:push dir="u"/>
      </p:transition>
    </mc:Choice>
    <mc:Fallback xmlns="">
      <p:transition spd="med">
        <p:push dir="u"/>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0" name="Title Goes Here"/>
          <p:cNvSpPr txBox="1"/>
          <p:nvPr/>
        </p:nvSpPr>
        <p:spPr>
          <a:xfrm>
            <a:off x="1735273" y="3406978"/>
            <a:ext cx="13740755" cy="59503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80000"/>
              </a:lnSpc>
              <a:defRPr sz="5000" cap="none" spc="-150">
                <a:solidFill>
                  <a:srgbClr val="1D1D1D"/>
                </a:solidFill>
              </a:defRPr>
            </a:lvl1pPr>
          </a:lstStyle>
          <a:p>
            <a:r>
              <a:rPr lang="ro-RO" sz="4000" err="1">
                <a:cs typeface="Arial"/>
              </a:rPr>
              <a:t>PostgreSQL</a:t>
            </a:r>
            <a:r>
              <a:rPr lang="ro-RO" sz="4000">
                <a:cs typeface="Arial"/>
              </a:rPr>
              <a:t> over </a:t>
            </a:r>
            <a:r>
              <a:rPr lang="ro-RO" sz="4000" err="1">
                <a:cs typeface="Arial"/>
              </a:rPr>
              <a:t>SQLite</a:t>
            </a:r>
            <a:endParaRPr lang="ro-RO" err="1"/>
          </a:p>
        </p:txBody>
      </p:sp>
      <p:sp>
        <p:nvSpPr>
          <p:cNvPr id="6" name="Slide Number">
            <a:extLst>
              <a:ext uri="{FF2B5EF4-FFF2-40B4-BE49-F238E27FC236}">
                <a16:creationId xmlns:a16="http://schemas.microsoft.com/office/drawing/2014/main" id="{FEB07523-0DF3-2B40-AE56-10920CA026BC}"/>
              </a:ext>
            </a:extLst>
          </p:cNvPr>
          <p:cNvSpPr txBox="1">
            <a:spLocks noGrp="1"/>
          </p:cNvSpPr>
          <p:nvPr>
            <p:ph type="sldNum" sz="quarter" idx="2"/>
          </p:nvPr>
        </p:nvSpPr>
        <p:spPr>
          <a:xfrm>
            <a:off x="23891648" y="13289446"/>
            <a:ext cx="381596" cy="38417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lvl1pPr defTabSz="821531"/>
          </a:lstStyle>
          <a:p>
            <a:fld id="{86CB4B4D-7CA3-9044-876B-883B54F8677D}" type="slidenum">
              <a:rPr dirty="0"/>
              <a:t>7</a:t>
            </a:fld>
            <a:endParaRPr/>
          </a:p>
        </p:txBody>
      </p:sp>
      <p:sp>
        <p:nvSpPr>
          <p:cNvPr id="4" name="1">
            <a:extLst>
              <a:ext uri="{FF2B5EF4-FFF2-40B4-BE49-F238E27FC236}">
                <a16:creationId xmlns:a16="http://schemas.microsoft.com/office/drawing/2014/main" id="{F789A4A6-4F3B-439C-BBA4-902E81B363F6}"/>
              </a:ext>
            </a:extLst>
          </p:cNvPr>
          <p:cNvSpPr/>
          <p:nvPr/>
        </p:nvSpPr>
        <p:spPr>
          <a:xfrm>
            <a:off x="1134338" y="839341"/>
            <a:ext cx="646547" cy="663865"/>
          </a:xfrm>
          <a:prstGeom prst="rect">
            <a:avLst/>
          </a:prstGeom>
          <a:ln w="50800">
            <a:solidFill>
              <a:srgbClr val="000000"/>
            </a:solidFill>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chor="ctr"/>
          <a:lstStyle>
            <a:lvl1pPr algn="ctr" defTabSz="825500">
              <a:lnSpc>
                <a:spcPct val="100000"/>
              </a:lnSpc>
              <a:defRPr sz="3200" cap="none" spc="0">
                <a:solidFill>
                  <a:srgbClr val="DE411B"/>
                </a:solidFill>
              </a:defRPr>
            </a:lvl1pPr>
          </a:lstStyle>
          <a:p>
            <a:r>
              <a:rPr lang="ro-RO">
                <a:cs typeface="Arial"/>
              </a:rPr>
              <a:t>2</a:t>
            </a:r>
          </a:p>
        </p:txBody>
      </p:sp>
      <p:sp>
        <p:nvSpPr>
          <p:cNvPr id="5" name="Additional chapter intro…">
            <a:extLst>
              <a:ext uri="{FF2B5EF4-FFF2-40B4-BE49-F238E27FC236}">
                <a16:creationId xmlns:a16="http://schemas.microsoft.com/office/drawing/2014/main" id="{88336578-E05F-4954-9716-5F381C8DF5A2}"/>
              </a:ext>
            </a:extLst>
          </p:cNvPr>
          <p:cNvSpPr txBox="1"/>
          <p:nvPr/>
        </p:nvSpPr>
        <p:spPr>
          <a:xfrm>
            <a:off x="2172244" y="1020194"/>
            <a:ext cx="14244132" cy="490391"/>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p>
            <a:pPr>
              <a:defRPr sz="7000" cap="none" spc="-209">
                <a:solidFill>
                  <a:srgbClr val="000000"/>
                </a:solidFill>
              </a:defRPr>
            </a:pPr>
            <a:r>
              <a:rPr lang="ro-RO" sz="2800" b="0">
                <a:ea typeface="+mn-lt"/>
                <a:cs typeface="+mn-lt"/>
              </a:rPr>
              <a:t>Choosing a good engine for data storage</a:t>
            </a:r>
          </a:p>
        </p:txBody>
      </p:sp>
      <p:pic>
        <p:nvPicPr>
          <p:cNvPr id="13" name="Image" descr="Image">
            <a:extLst>
              <a:ext uri="{FF2B5EF4-FFF2-40B4-BE49-F238E27FC236}">
                <a16:creationId xmlns:a16="http://schemas.microsoft.com/office/drawing/2014/main" id="{D0E3BEB0-B19B-448C-B6EE-43A1A37E0660}"/>
              </a:ext>
            </a:extLst>
          </p:cNvPr>
          <p:cNvPicPr>
            <a:picLocks noChangeAspect="1"/>
          </p:cNvPicPr>
          <p:nvPr/>
        </p:nvPicPr>
        <p:blipFill>
          <a:blip r:embed="rId3"/>
          <a:stretch>
            <a:fillRect/>
          </a:stretch>
        </p:blipFill>
        <p:spPr>
          <a:xfrm>
            <a:off x="21095564" y="368746"/>
            <a:ext cx="2733432" cy="898426"/>
          </a:xfrm>
          <a:prstGeom prst="rect">
            <a:avLst/>
          </a:prstGeom>
          <a:ln w="12700">
            <a:miter lim="400000"/>
          </a:ln>
        </p:spPr>
      </p:pic>
      <p:pic>
        <p:nvPicPr>
          <p:cNvPr id="2" name="Imagine 2">
            <a:extLst>
              <a:ext uri="{FF2B5EF4-FFF2-40B4-BE49-F238E27FC236}">
                <a16:creationId xmlns:a16="http://schemas.microsoft.com/office/drawing/2014/main" id="{9CB824F0-1A01-4804-AC41-A470E4CEC3FA}"/>
              </a:ext>
            </a:extLst>
          </p:cNvPr>
          <p:cNvPicPr>
            <a:picLocks noChangeAspect="1"/>
          </p:cNvPicPr>
          <p:nvPr/>
        </p:nvPicPr>
        <p:blipFill>
          <a:blip r:embed="rId4"/>
          <a:stretch>
            <a:fillRect/>
          </a:stretch>
        </p:blipFill>
        <p:spPr>
          <a:xfrm>
            <a:off x="9643919" y="3697510"/>
            <a:ext cx="5011882" cy="2155915"/>
          </a:xfrm>
          <a:prstGeom prst="rect">
            <a:avLst/>
          </a:prstGeom>
        </p:spPr>
      </p:pic>
      <p:sp>
        <p:nvSpPr>
          <p:cNvPr id="3" name="What is simply dummy text of the printing and typesetting industry has been the industry's standard dummy text ever since the 1500s when an unknown printer took a galley of type and scrambled it to make a type specimen book it has. What is simply dummy t">
            <a:extLst>
              <a:ext uri="{FF2B5EF4-FFF2-40B4-BE49-F238E27FC236}">
                <a16:creationId xmlns:a16="http://schemas.microsoft.com/office/drawing/2014/main" id="{B2FC643E-1CD4-4D4D-B286-5C63956A6F30}"/>
              </a:ext>
            </a:extLst>
          </p:cNvPr>
          <p:cNvSpPr txBox="1"/>
          <p:nvPr/>
        </p:nvSpPr>
        <p:spPr>
          <a:xfrm>
            <a:off x="3374144" y="6374531"/>
            <a:ext cx="8341867" cy="3837588"/>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71437" tIns="71437" rIns="71437" bIns="71437" anchor="t">
            <a:spAutoFit/>
          </a:bodyPr>
          <a:lstStyle/>
          <a:p>
            <a:pPr marL="342900" indent="-342900" defTabSz="821531">
              <a:lnSpc>
                <a:spcPct val="100000"/>
              </a:lnSpc>
              <a:spcBef>
                <a:spcPts val="3000"/>
              </a:spcBef>
              <a:buFont typeface="Wingdings"/>
              <a:buChar char="ü"/>
              <a:defRPr sz="2000" b="0" cap="none" spc="0">
                <a:solidFill>
                  <a:srgbClr val="5E5E5E"/>
                </a:solidFill>
                <a:latin typeface="Helvetica Light"/>
                <a:ea typeface="Helvetica Light"/>
                <a:cs typeface="Helvetica Light"/>
                <a:sym typeface="Helvetica Light"/>
              </a:defRPr>
            </a:pPr>
            <a:r>
              <a:rPr lang="ro-RO" sz="2800">
                <a:solidFill>
                  <a:srgbClr val="00B050"/>
                </a:solidFill>
                <a:latin typeface="Arial"/>
                <a:cs typeface="Arial"/>
              </a:rPr>
              <a:t>Need a server to run</a:t>
            </a:r>
            <a:endParaRPr lang="ro-RO" sz="2800">
              <a:solidFill>
                <a:srgbClr val="00B050"/>
              </a:solidFill>
            </a:endParaRPr>
          </a:p>
          <a:p>
            <a:pPr marL="342900" indent="-342900" defTabSz="821531">
              <a:lnSpc>
                <a:spcPct val="100000"/>
              </a:lnSpc>
              <a:spcBef>
                <a:spcPts val="3000"/>
              </a:spcBef>
              <a:buFont typeface="Wingdings"/>
              <a:buChar char="ü"/>
              <a:defRPr sz="2000" b="0" cap="none" spc="0">
                <a:solidFill>
                  <a:srgbClr val="5E5E5E"/>
                </a:solidFill>
                <a:latin typeface="Helvetica Light"/>
                <a:ea typeface="Helvetica Light"/>
                <a:cs typeface="Helvetica Light"/>
                <a:sym typeface="Helvetica Light"/>
              </a:defRPr>
            </a:pPr>
            <a:r>
              <a:rPr lang="ro-RO" sz="2800">
                <a:solidFill>
                  <a:srgbClr val="00B050"/>
                </a:solidFill>
                <a:latin typeface="Arial"/>
                <a:cs typeface="Arial"/>
              </a:rPr>
              <a:t>Multiple data types</a:t>
            </a:r>
            <a:endParaRPr lang="ro-RO"/>
          </a:p>
          <a:p>
            <a:pPr marL="342900" indent="-342900" defTabSz="821531">
              <a:lnSpc>
                <a:spcPct val="100000"/>
              </a:lnSpc>
              <a:spcBef>
                <a:spcPts val="3000"/>
              </a:spcBef>
              <a:buFont typeface="Courier New"/>
              <a:buChar char="o"/>
              <a:defRPr sz="2000" b="0" cap="none" spc="0">
                <a:solidFill>
                  <a:srgbClr val="5E5E5E"/>
                </a:solidFill>
                <a:latin typeface="Helvetica Light"/>
                <a:ea typeface="Helvetica Light"/>
                <a:cs typeface="Helvetica Light"/>
                <a:sym typeface="Helvetica Light"/>
              </a:defRPr>
            </a:pPr>
            <a:r>
              <a:rPr lang="ro-RO" sz="2800">
                <a:solidFill>
                  <a:srgbClr val="FFC000"/>
                </a:solidFill>
                <a:latin typeface="Arial"/>
                <a:cs typeface="Arial"/>
              </a:rPr>
              <a:t>Less portable, using sql code for logical export.</a:t>
            </a:r>
          </a:p>
          <a:p>
            <a:pPr marL="342900" indent="-342900" defTabSz="821531">
              <a:lnSpc>
                <a:spcPct val="100000"/>
              </a:lnSpc>
              <a:spcBef>
                <a:spcPts val="3000"/>
              </a:spcBef>
              <a:buFont typeface="Wingdings"/>
              <a:buChar char="ü"/>
              <a:defRPr sz="2000" b="0" cap="none" spc="0">
                <a:solidFill>
                  <a:srgbClr val="5E5E5E"/>
                </a:solidFill>
                <a:latin typeface="Helvetica Light"/>
                <a:ea typeface="Helvetica Light"/>
                <a:cs typeface="Helvetica Light"/>
                <a:sym typeface="Helvetica Light"/>
              </a:defRPr>
            </a:pPr>
            <a:r>
              <a:rPr lang="ro-RO" sz="2800">
                <a:solidFill>
                  <a:srgbClr val="00B050"/>
                </a:solidFill>
                <a:latin typeface="Arial"/>
                <a:cs typeface="Arial"/>
              </a:rPr>
              <a:t>It does support user multiaccess.</a:t>
            </a:r>
          </a:p>
          <a:p>
            <a:pPr marL="342900" indent="-342900" defTabSz="821531">
              <a:lnSpc>
                <a:spcPct val="100000"/>
              </a:lnSpc>
              <a:spcBef>
                <a:spcPts val="3000"/>
              </a:spcBef>
              <a:buFont typeface="Wingdings"/>
              <a:buChar char="ü"/>
              <a:defRPr sz="2000" b="0" cap="none" spc="0">
                <a:solidFill>
                  <a:srgbClr val="5E5E5E"/>
                </a:solidFill>
                <a:latin typeface="Helvetica Light"/>
                <a:ea typeface="Helvetica Light"/>
                <a:cs typeface="Helvetica Light"/>
                <a:sym typeface="Helvetica Light"/>
              </a:defRPr>
            </a:pPr>
            <a:r>
              <a:rPr lang="ro-RO" sz="2800">
                <a:solidFill>
                  <a:srgbClr val="00B050"/>
                </a:solidFill>
                <a:latin typeface="Arial"/>
                <a:cs typeface="Arial"/>
              </a:rPr>
              <a:t>Server-side scripts: PL/PGSQL</a:t>
            </a:r>
          </a:p>
        </p:txBody>
      </p:sp>
      <p:sp>
        <p:nvSpPr>
          <p:cNvPr id="15" name="What is simply dummy text of the printing and typesetting industry has been the industry's standard dummy text ever since the 1500s when an unknown printer took a galley of type and scrambled it to make a type specimen book it has. What is simply dummy t">
            <a:extLst>
              <a:ext uri="{FF2B5EF4-FFF2-40B4-BE49-F238E27FC236}">
                <a16:creationId xmlns:a16="http://schemas.microsoft.com/office/drawing/2014/main" id="{65F577AE-B6B5-4F71-B645-D0C01E281076}"/>
              </a:ext>
            </a:extLst>
          </p:cNvPr>
          <p:cNvSpPr txBox="1"/>
          <p:nvPr/>
        </p:nvSpPr>
        <p:spPr>
          <a:xfrm>
            <a:off x="13472296" y="6340765"/>
            <a:ext cx="8341867" cy="588430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anchor="t">
            <a:spAutoFit/>
          </a:bodyPr>
          <a:lstStyle/>
          <a:p>
            <a:pPr marL="342900" indent="-342900" defTabSz="821531">
              <a:lnSpc>
                <a:spcPct val="100000"/>
              </a:lnSpc>
              <a:spcBef>
                <a:spcPts val="3000"/>
              </a:spcBef>
              <a:buFont typeface="Courier New"/>
              <a:buChar char="o"/>
              <a:defRPr sz="2000" b="0" cap="none" spc="0">
                <a:solidFill>
                  <a:srgbClr val="5E5E5E"/>
                </a:solidFill>
                <a:latin typeface="Helvetica Light"/>
                <a:ea typeface="Helvetica Light"/>
                <a:cs typeface="Helvetica Light"/>
                <a:sym typeface="Helvetica Light"/>
              </a:defRPr>
            </a:pPr>
            <a:r>
              <a:rPr lang="ro-RO" sz="2800" err="1">
                <a:solidFill>
                  <a:srgbClr val="FFC000"/>
                </a:solidFill>
                <a:latin typeface="Arial"/>
                <a:cs typeface="Arial"/>
              </a:rPr>
              <a:t>Embedded</a:t>
            </a:r>
            <a:r>
              <a:rPr lang="ro-RO" sz="2800" dirty="0">
                <a:solidFill>
                  <a:srgbClr val="FFC000"/>
                </a:solidFill>
                <a:latin typeface="Arial"/>
                <a:cs typeface="Arial"/>
              </a:rPr>
              <a:t>, </a:t>
            </a:r>
            <a:r>
              <a:rPr lang="ro-RO" sz="2800" err="1">
                <a:solidFill>
                  <a:srgbClr val="FFC000"/>
                </a:solidFill>
                <a:latin typeface="Arial"/>
                <a:cs typeface="Arial"/>
              </a:rPr>
              <a:t>Serverless</a:t>
            </a:r>
            <a:r>
              <a:rPr lang="ro-RO" sz="2800" dirty="0">
                <a:solidFill>
                  <a:srgbClr val="FFC000"/>
                </a:solidFill>
                <a:latin typeface="Arial"/>
                <a:cs typeface="Arial"/>
              </a:rPr>
              <a:t>.</a:t>
            </a:r>
            <a:endParaRPr lang="ro-RO" sz="2800" dirty="0">
              <a:solidFill>
                <a:srgbClr val="FFC000"/>
              </a:solidFill>
            </a:endParaRPr>
          </a:p>
          <a:p>
            <a:pPr marL="342900" indent="-342900" defTabSz="821531">
              <a:lnSpc>
                <a:spcPct val="100000"/>
              </a:lnSpc>
              <a:spcBef>
                <a:spcPts val="3000"/>
              </a:spcBef>
              <a:buFont typeface="Courier New"/>
              <a:buChar char="o"/>
              <a:defRPr sz="2000" b="0" cap="none" spc="0">
                <a:solidFill>
                  <a:srgbClr val="5E5E5E"/>
                </a:solidFill>
                <a:latin typeface="Helvetica Light"/>
                <a:ea typeface="Helvetica Light"/>
                <a:cs typeface="Helvetica Light"/>
                <a:sym typeface="Helvetica Light"/>
              </a:defRPr>
            </a:pPr>
            <a:r>
              <a:rPr lang="ro-RO" sz="2800">
                <a:solidFill>
                  <a:srgbClr val="FF0000"/>
                </a:solidFill>
                <a:latin typeface="Arial"/>
                <a:cs typeface="Arial"/>
              </a:rPr>
              <a:t>Supports only 5 data types: (NULL, </a:t>
            </a:r>
            <a:r>
              <a:rPr lang="ro-RO" sz="2800" err="1">
                <a:solidFill>
                  <a:srgbClr val="FF0000"/>
                </a:solidFill>
                <a:latin typeface="Arial"/>
                <a:cs typeface="Arial"/>
              </a:rPr>
              <a:t>Integer</a:t>
            </a:r>
            <a:r>
              <a:rPr lang="ro-RO" sz="2800">
                <a:solidFill>
                  <a:srgbClr val="FF0000"/>
                </a:solidFill>
                <a:latin typeface="Arial"/>
                <a:cs typeface="Arial"/>
              </a:rPr>
              <a:t>, Real, Text, </a:t>
            </a:r>
            <a:r>
              <a:rPr lang="ro-RO" sz="2800" err="1">
                <a:solidFill>
                  <a:srgbClr val="FF0000"/>
                </a:solidFill>
                <a:latin typeface="Arial"/>
                <a:cs typeface="Arial"/>
              </a:rPr>
              <a:t>Blob</a:t>
            </a:r>
            <a:r>
              <a:rPr lang="ro-RO" sz="2800" dirty="0">
                <a:solidFill>
                  <a:srgbClr val="FF0000"/>
                </a:solidFill>
                <a:latin typeface="Arial"/>
                <a:cs typeface="Arial"/>
              </a:rPr>
              <a:t>).</a:t>
            </a:r>
          </a:p>
          <a:p>
            <a:pPr marL="457200" indent="-457200" defTabSz="821531">
              <a:lnSpc>
                <a:spcPct val="100000"/>
              </a:lnSpc>
              <a:spcBef>
                <a:spcPts val="3000"/>
              </a:spcBef>
              <a:buFont typeface="Wingdings"/>
              <a:buChar char="ü"/>
              <a:defRPr sz="2000" b="0" cap="none" spc="0">
                <a:solidFill>
                  <a:srgbClr val="5E5E5E"/>
                </a:solidFill>
                <a:latin typeface="Helvetica Light"/>
                <a:ea typeface="Helvetica Light"/>
                <a:cs typeface="Helvetica Light"/>
                <a:sym typeface="Helvetica Light"/>
              </a:defRPr>
            </a:pPr>
            <a:r>
              <a:rPr lang="ro-RO" sz="2800">
                <a:solidFill>
                  <a:srgbClr val="00B050"/>
                </a:solidFill>
                <a:latin typeface="Arial"/>
                <a:cs typeface="Arial"/>
              </a:rPr>
              <a:t>Very portable (the main reason for importing the data from Kaggle in Sqlite format).</a:t>
            </a:r>
          </a:p>
          <a:p>
            <a:pPr marL="342900" indent="-342900" defTabSz="821531">
              <a:lnSpc>
                <a:spcPct val="100000"/>
              </a:lnSpc>
              <a:spcBef>
                <a:spcPts val="3000"/>
              </a:spcBef>
              <a:buFont typeface="Courier New"/>
              <a:buChar char="o"/>
              <a:defRPr sz="2000" b="0" cap="none" spc="0">
                <a:solidFill>
                  <a:srgbClr val="5E5E5E"/>
                </a:solidFill>
                <a:latin typeface="Helvetica Light"/>
                <a:ea typeface="Helvetica Light"/>
                <a:cs typeface="Helvetica Light"/>
                <a:sym typeface="Helvetica Light"/>
              </a:defRPr>
            </a:pPr>
            <a:r>
              <a:rPr lang="ro-RO" sz="2800">
                <a:solidFill>
                  <a:srgbClr val="FF0000"/>
                </a:solidFill>
                <a:latin typeface="Arial"/>
                <a:cs typeface="Arial"/>
              </a:rPr>
              <a:t>Does not support multiaccess to more users.</a:t>
            </a:r>
          </a:p>
          <a:p>
            <a:pPr marL="342900" indent="-342900" defTabSz="821531">
              <a:lnSpc>
                <a:spcPct val="100000"/>
              </a:lnSpc>
              <a:spcBef>
                <a:spcPts val="3000"/>
              </a:spcBef>
              <a:buFont typeface="Courier New"/>
              <a:buChar char="o"/>
              <a:defRPr sz="2000" b="0" cap="none" spc="0">
                <a:solidFill>
                  <a:srgbClr val="5E5E5E"/>
                </a:solidFill>
                <a:latin typeface="Helvetica Light"/>
                <a:ea typeface="Helvetica Light"/>
                <a:cs typeface="Helvetica Light"/>
                <a:sym typeface="Helvetica Light"/>
              </a:defRPr>
            </a:pPr>
            <a:r>
              <a:rPr lang="ro-RO" sz="2800">
                <a:solidFill>
                  <a:srgbClr val="FF0000"/>
                </a:solidFill>
                <a:latin typeface="Arial"/>
                <a:cs typeface="Arial"/>
              </a:rPr>
              <a:t>It is serverless, so it does not support server-side scripts.</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sz="2400" b="0" dirty="0">
                <a:latin typeface="Arial"/>
                <a:cs typeface="Arial"/>
              </a:rPr>
              <a:t>.</a:t>
            </a:r>
          </a:p>
        </p:txBody>
      </p:sp>
    </p:spTree>
    <p:extLst>
      <p:ext uri="{BB962C8B-B14F-4D97-AF65-F5344CB8AC3E}">
        <p14:creationId xmlns:p14="http://schemas.microsoft.com/office/powerpoint/2010/main" val="1104806106"/>
      </p:ext>
    </p:extLst>
  </p:cSld>
  <p:clrMapOvr>
    <a:masterClrMapping/>
  </p:clrMapOvr>
  <mc:AlternateContent xmlns:mc="http://schemas.openxmlformats.org/markup-compatibility/2006" xmlns:p14="http://schemas.microsoft.com/office/powerpoint/2010/main">
    <mc:Choice Requires="p14">
      <p:transition spd="med" p14:dur="700">
        <p:push dir="u"/>
      </p:transition>
    </mc:Choice>
    <mc:Fallback xmlns="">
      <p:transition spd="med">
        <p:push dir="u"/>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0" name="Title Goes Here"/>
          <p:cNvSpPr txBox="1"/>
          <p:nvPr/>
        </p:nvSpPr>
        <p:spPr>
          <a:xfrm>
            <a:off x="1735273" y="3406978"/>
            <a:ext cx="13740755" cy="59503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80000"/>
              </a:lnSpc>
              <a:defRPr sz="5000" cap="none" spc="-150">
                <a:solidFill>
                  <a:srgbClr val="1D1D1D"/>
                </a:solidFill>
              </a:defRPr>
            </a:lvl1pPr>
          </a:lstStyle>
          <a:p>
            <a:r>
              <a:rPr lang="ro-RO" sz="4000" dirty="0" err="1">
                <a:cs typeface="Arial"/>
              </a:rPr>
              <a:t>PostgreSQL</a:t>
            </a:r>
            <a:r>
              <a:rPr lang="ro-RO" sz="4000" dirty="0">
                <a:cs typeface="Arial"/>
              </a:rPr>
              <a:t> </a:t>
            </a:r>
          </a:p>
        </p:txBody>
      </p:sp>
      <p:sp>
        <p:nvSpPr>
          <p:cNvPr id="6" name="Slide Number">
            <a:extLst>
              <a:ext uri="{FF2B5EF4-FFF2-40B4-BE49-F238E27FC236}">
                <a16:creationId xmlns:a16="http://schemas.microsoft.com/office/drawing/2014/main" id="{FEB07523-0DF3-2B40-AE56-10920CA026BC}"/>
              </a:ext>
            </a:extLst>
          </p:cNvPr>
          <p:cNvSpPr txBox="1">
            <a:spLocks noGrp="1"/>
          </p:cNvSpPr>
          <p:nvPr>
            <p:ph type="sldNum" sz="quarter" idx="2"/>
          </p:nvPr>
        </p:nvSpPr>
        <p:spPr>
          <a:xfrm>
            <a:off x="23891648" y="13289446"/>
            <a:ext cx="381596" cy="38417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lvl1pPr defTabSz="821531"/>
          </a:lstStyle>
          <a:p>
            <a:fld id="{86CB4B4D-7CA3-9044-876B-883B54F8677D}" type="slidenum">
              <a:rPr dirty="0"/>
              <a:t>8</a:t>
            </a:fld>
            <a:endParaRPr/>
          </a:p>
        </p:txBody>
      </p:sp>
      <p:sp>
        <p:nvSpPr>
          <p:cNvPr id="4" name="1">
            <a:extLst>
              <a:ext uri="{FF2B5EF4-FFF2-40B4-BE49-F238E27FC236}">
                <a16:creationId xmlns:a16="http://schemas.microsoft.com/office/drawing/2014/main" id="{F789A4A6-4F3B-439C-BBA4-902E81B363F6}"/>
              </a:ext>
            </a:extLst>
          </p:cNvPr>
          <p:cNvSpPr/>
          <p:nvPr/>
        </p:nvSpPr>
        <p:spPr>
          <a:xfrm>
            <a:off x="1134338" y="839341"/>
            <a:ext cx="646547" cy="663865"/>
          </a:xfrm>
          <a:prstGeom prst="rect">
            <a:avLst/>
          </a:prstGeom>
          <a:ln w="50800">
            <a:solidFill>
              <a:srgbClr val="000000"/>
            </a:solidFill>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chor="ctr"/>
          <a:lstStyle>
            <a:lvl1pPr algn="ctr" defTabSz="825500">
              <a:lnSpc>
                <a:spcPct val="100000"/>
              </a:lnSpc>
              <a:defRPr sz="3200" cap="none" spc="0">
                <a:solidFill>
                  <a:srgbClr val="DE411B"/>
                </a:solidFill>
              </a:defRPr>
            </a:lvl1pPr>
          </a:lstStyle>
          <a:p>
            <a:r>
              <a:rPr lang="ro-RO">
                <a:cs typeface="Arial"/>
              </a:rPr>
              <a:t>2</a:t>
            </a:r>
          </a:p>
        </p:txBody>
      </p:sp>
      <p:sp>
        <p:nvSpPr>
          <p:cNvPr id="5" name="Additional chapter intro…">
            <a:extLst>
              <a:ext uri="{FF2B5EF4-FFF2-40B4-BE49-F238E27FC236}">
                <a16:creationId xmlns:a16="http://schemas.microsoft.com/office/drawing/2014/main" id="{88336578-E05F-4954-9716-5F381C8DF5A2}"/>
              </a:ext>
            </a:extLst>
          </p:cNvPr>
          <p:cNvSpPr txBox="1"/>
          <p:nvPr/>
        </p:nvSpPr>
        <p:spPr>
          <a:xfrm>
            <a:off x="2172244" y="1020194"/>
            <a:ext cx="14244132" cy="490391"/>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p>
            <a:pPr>
              <a:defRPr sz="7000" cap="none" spc="-209">
                <a:solidFill>
                  <a:srgbClr val="000000"/>
                </a:solidFill>
              </a:defRPr>
            </a:pPr>
            <a:r>
              <a:rPr lang="ro-RO" sz="2800" b="0">
                <a:cs typeface="Arial"/>
              </a:rPr>
              <a:t>Choosing a good engine for data storage</a:t>
            </a:r>
            <a:endParaRPr lang="ro-RO" sz="2800" b="0">
              <a:ea typeface="+mn-lt"/>
              <a:cs typeface="+mn-lt"/>
            </a:endParaRPr>
          </a:p>
        </p:txBody>
      </p:sp>
      <p:pic>
        <p:nvPicPr>
          <p:cNvPr id="13" name="Image" descr="Image">
            <a:extLst>
              <a:ext uri="{FF2B5EF4-FFF2-40B4-BE49-F238E27FC236}">
                <a16:creationId xmlns:a16="http://schemas.microsoft.com/office/drawing/2014/main" id="{D0E3BEB0-B19B-448C-B6EE-43A1A37E0660}"/>
              </a:ext>
            </a:extLst>
          </p:cNvPr>
          <p:cNvPicPr>
            <a:picLocks noChangeAspect="1"/>
          </p:cNvPicPr>
          <p:nvPr/>
        </p:nvPicPr>
        <p:blipFill>
          <a:blip r:embed="rId3"/>
          <a:stretch>
            <a:fillRect/>
          </a:stretch>
        </p:blipFill>
        <p:spPr>
          <a:xfrm>
            <a:off x="21095564" y="368746"/>
            <a:ext cx="2733432" cy="898426"/>
          </a:xfrm>
          <a:prstGeom prst="rect">
            <a:avLst/>
          </a:prstGeom>
          <a:ln w="12700">
            <a:miter lim="400000"/>
          </a:ln>
        </p:spPr>
      </p:pic>
      <p:sp>
        <p:nvSpPr>
          <p:cNvPr id="8" name="What is simply dummy text of the printing and typesetting industry has been the industry's standard dummy text ever since the 1500s when an unknown printer took a galley of type and scrambled it to make a type specimen book it has. Also, people love to h">
            <a:extLst>
              <a:ext uri="{FF2B5EF4-FFF2-40B4-BE49-F238E27FC236}">
                <a16:creationId xmlns:a16="http://schemas.microsoft.com/office/drawing/2014/main" id="{A2D9BD41-B028-47AE-A6C8-4AFED1262B69}"/>
              </a:ext>
            </a:extLst>
          </p:cNvPr>
          <p:cNvSpPr txBox="1"/>
          <p:nvPr/>
        </p:nvSpPr>
        <p:spPr>
          <a:xfrm>
            <a:off x="1733202" y="4404355"/>
            <a:ext cx="17819341" cy="628120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t">
            <a:spAutoFit/>
          </a:bodyPr>
          <a:lstStyle/>
          <a:p>
            <a:pPr defTabSz="821531">
              <a:lnSpc>
                <a:spcPct val="100000"/>
              </a:lnSpc>
              <a:spcBef>
                <a:spcPts val="1500"/>
              </a:spcBef>
              <a:defRPr sz="2000" b="0" cap="none" spc="0">
                <a:solidFill>
                  <a:srgbClr val="5E5E5E"/>
                </a:solidFill>
                <a:latin typeface="Helvetica Light"/>
                <a:ea typeface="Helvetica Light"/>
                <a:cs typeface="Helvetica Light"/>
                <a:sym typeface="Helvetica Light"/>
              </a:defRPr>
            </a:pPr>
            <a:r>
              <a:rPr lang="en-US" sz="2800">
                <a:latin typeface="Arial"/>
                <a:ea typeface="+mn-lt"/>
                <a:cs typeface="+mn-lt"/>
              </a:rPr>
              <a:t>After the analysis, the PostgreSQL engine was chosen as the main engine for the chosen dataset.</a:t>
            </a:r>
          </a:p>
          <a:p>
            <a:pPr marL="457200" indent="-457200" defTabSz="821531">
              <a:lnSpc>
                <a:spcPct val="100000"/>
              </a:lnSpc>
              <a:spcBef>
                <a:spcPts val="1500"/>
              </a:spcBef>
              <a:buFont typeface="Arial"/>
              <a:buChar char="•"/>
              <a:defRPr sz="2000" b="0" cap="none" spc="0">
                <a:solidFill>
                  <a:srgbClr val="5E5E5E"/>
                </a:solidFill>
                <a:latin typeface="Helvetica Light"/>
                <a:ea typeface="Helvetica Light"/>
                <a:cs typeface="Helvetica Light"/>
                <a:sym typeface="Helvetica Light"/>
              </a:defRPr>
            </a:pPr>
            <a:r>
              <a:rPr lang="en-US" sz="2400" b="0" cap="none" spc="0">
                <a:latin typeface="Arial"/>
                <a:ea typeface="+mn-lt"/>
                <a:cs typeface="+mn-lt"/>
              </a:rPr>
              <a:t>The fact that Talend do not recognize automatically SQLite has also contributed to this choice.</a:t>
            </a:r>
            <a:endParaRPr lang="en-US" sz="2400">
              <a:latin typeface="Arial"/>
              <a:cs typeface="Arial"/>
            </a:endParaRPr>
          </a:p>
          <a:p>
            <a:pPr marL="457200" indent="-457200" defTabSz="821531">
              <a:lnSpc>
                <a:spcPct val="100000"/>
              </a:lnSpc>
              <a:spcBef>
                <a:spcPts val="1500"/>
              </a:spcBef>
              <a:buFont typeface="Arial"/>
              <a:buChar char="•"/>
              <a:defRPr sz="2000" b="0" cap="none" spc="0">
                <a:solidFill>
                  <a:srgbClr val="5E5E5E"/>
                </a:solidFill>
                <a:latin typeface="Helvetica Light"/>
                <a:ea typeface="Helvetica Light"/>
                <a:cs typeface="Helvetica Light"/>
                <a:sym typeface="Helvetica Light"/>
              </a:defRPr>
            </a:pPr>
            <a:endParaRPr lang="en-US" sz="2400" dirty="0">
              <a:latin typeface="Arial"/>
              <a:cs typeface="Arial"/>
            </a:endParaRPr>
          </a:p>
          <a:p>
            <a:pPr marL="457200" indent="-457200" defTabSz="821531">
              <a:lnSpc>
                <a:spcPct val="100000"/>
              </a:lnSpc>
              <a:spcBef>
                <a:spcPts val="1500"/>
              </a:spcBef>
              <a:buFont typeface="Arial"/>
              <a:buChar char="•"/>
              <a:defRPr sz="2000" b="0" cap="none" spc="0">
                <a:solidFill>
                  <a:srgbClr val="5E5E5E"/>
                </a:solidFill>
                <a:latin typeface="Helvetica Light"/>
                <a:ea typeface="Helvetica Light"/>
                <a:cs typeface="Helvetica Light"/>
                <a:sym typeface="Helvetica Light"/>
              </a:defRPr>
            </a:pPr>
            <a:endParaRPr lang="en-US" sz="2400" dirty="0">
              <a:latin typeface="Arial"/>
              <a:cs typeface="Arial"/>
            </a:endParaRPr>
          </a:p>
          <a:p>
            <a:pPr defTabSz="821531">
              <a:lnSpc>
                <a:spcPct val="100000"/>
              </a:lnSpc>
              <a:spcBef>
                <a:spcPts val="1500"/>
              </a:spcBef>
              <a:defRPr sz="2000" b="0" cap="none" spc="0">
                <a:solidFill>
                  <a:srgbClr val="5E5E5E"/>
                </a:solidFill>
                <a:latin typeface="Helvetica Light"/>
                <a:ea typeface="Helvetica Light"/>
                <a:cs typeface="Helvetica Light"/>
                <a:sym typeface="Helvetica Light"/>
              </a:defRPr>
            </a:pPr>
            <a:r>
              <a:rPr lang="en-US" sz="2800">
                <a:latin typeface="Arial"/>
                <a:cs typeface="Arial"/>
              </a:rPr>
              <a:t>For fast migration of the raw data from SQLite to PostgreSQL the DBeaver tool was used.</a:t>
            </a:r>
            <a:endParaRPr lang="en-US" sz="2800" dirty="0">
              <a:latin typeface="Arial"/>
              <a:cs typeface="Arial"/>
            </a:endParaRPr>
          </a:p>
          <a:p>
            <a:pPr defTabSz="821531">
              <a:lnSpc>
                <a:spcPct val="100000"/>
              </a:lnSpc>
              <a:spcBef>
                <a:spcPts val="1500"/>
              </a:spcBef>
              <a:defRPr sz="2000" b="0" cap="none" spc="0">
                <a:solidFill>
                  <a:srgbClr val="5E5E5E"/>
                </a:solidFill>
                <a:latin typeface="Helvetica Light"/>
                <a:ea typeface="Helvetica Light"/>
                <a:cs typeface="Helvetica Light"/>
                <a:sym typeface="Helvetica Light"/>
              </a:defRPr>
            </a:pPr>
            <a:endParaRPr lang="en-US" sz="2800" dirty="0">
              <a:latin typeface="Arial"/>
              <a:cs typeface="Arial"/>
            </a:endParaRPr>
          </a:p>
          <a:p>
            <a:pPr defTabSz="821531">
              <a:lnSpc>
                <a:spcPct val="100000"/>
              </a:lnSpc>
              <a:spcBef>
                <a:spcPts val="1500"/>
              </a:spcBef>
              <a:defRPr sz="2000" b="0" cap="none" spc="0">
                <a:solidFill>
                  <a:srgbClr val="5E5E5E"/>
                </a:solidFill>
                <a:latin typeface="Helvetica Light"/>
                <a:ea typeface="Helvetica Light"/>
                <a:cs typeface="Helvetica Light"/>
                <a:sym typeface="Helvetica Light"/>
              </a:defRPr>
            </a:pPr>
            <a:endParaRPr lang="en-US" sz="2800" dirty="0">
              <a:latin typeface="Arial"/>
              <a:cs typeface="Arial"/>
            </a:endParaRPr>
          </a:p>
          <a:p>
            <a:pPr marL="346075" indent="-346075" defTabSz="821531">
              <a:lnSpc>
                <a:spcPct val="100000"/>
              </a:lnSpc>
              <a:spcBef>
                <a:spcPts val="1500"/>
              </a:spcBef>
              <a:buAutoNum type="arabicPeriod"/>
              <a:defRPr sz="2000" b="0" cap="none" spc="0">
                <a:solidFill>
                  <a:srgbClr val="5E5E5E"/>
                </a:solidFill>
                <a:latin typeface="Helvetica Light"/>
                <a:ea typeface="Helvetica Light"/>
                <a:cs typeface="Helvetica Light"/>
                <a:sym typeface="Helvetica Light"/>
              </a:defRPr>
            </a:pPr>
            <a:endParaRPr lang="en-US">
              <a:latin typeface="Arial"/>
              <a:cs typeface="Arial"/>
            </a:endParaRP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endParaRPr lang="ro-RO">
              <a:cs typeface="Arial"/>
            </a:endParaRP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br>
              <a:rPr lang="en-US" dirty="0"/>
            </a:br>
            <a:endParaRPr lang="en-US"/>
          </a:p>
        </p:txBody>
      </p:sp>
      <p:pic>
        <p:nvPicPr>
          <p:cNvPr id="9" name="Imagine 9">
            <a:extLst>
              <a:ext uri="{FF2B5EF4-FFF2-40B4-BE49-F238E27FC236}">
                <a16:creationId xmlns:a16="http://schemas.microsoft.com/office/drawing/2014/main" id="{384087E4-D1DE-460B-9A09-D1F209075284}"/>
              </a:ext>
            </a:extLst>
          </p:cNvPr>
          <p:cNvPicPr>
            <a:picLocks noChangeAspect="1"/>
          </p:cNvPicPr>
          <p:nvPr/>
        </p:nvPicPr>
        <p:blipFill>
          <a:blip r:embed="rId4"/>
          <a:stretch>
            <a:fillRect/>
          </a:stretch>
        </p:blipFill>
        <p:spPr>
          <a:xfrm>
            <a:off x="5456749" y="8682677"/>
            <a:ext cx="2743200" cy="2829560"/>
          </a:xfrm>
          <a:prstGeom prst="rect">
            <a:avLst/>
          </a:prstGeom>
        </p:spPr>
      </p:pic>
      <p:pic>
        <p:nvPicPr>
          <p:cNvPr id="10" name="Imagine 11" descr="O imagine care conține text, tacâmuri, veselă&#10;&#10;Descriere generată automat">
            <a:extLst>
              <a:ext uri="{FF2B5EF4-FFF2-40B4-BE49-F238E27FC236}">
                <a16:creationId xmlns:a16="http://schemas.microsoft.com/office/drawing/2014/main" id="{96450BE5-4928-4CA1-A38B-7CA178529878}"/>
              </a:ext>
            </a:extLst>
          </p:cNvPr>
          <p:cNvPicPr>
            <a:picLocks noChangeAspect="1"/>
          </p:cNvPicPr>
          <p:nvPr/>
        </p:nvPicPr>
        <p:blipFill>
          <a:blip r:embed="rId5"/>
          <a:stretch>
            <a:fillRect/>
          </a:stretch>
        </p:blipFill>
        <p:spPr>
          <a:xfrm>
            <a:off x="13124614" y="8994996"/>
            <a:ext cx="5964381" cy="2331893"/>
          </a:xfrm>
          <a:prstGeom prst="rect">
            <a:avLst/>
          </a:prstGeom>
        </p:spPr>
      </p:pic>
    </p:spTree>
    <p:extLst>
      <p:ext uri="{BB962C8B-B14F-4D97-AF65-F5344CB8AC3E}">
        <p14:creationId xmlns:p14="http://schemas.microsoft.com/office/powerpoint/2010/main" val="3264285978"/>
      </p:ext>
    </p:extLst>
  </p:cSld>
  <p:clrMapOvr>
    <a:masterClrMapping/>
  </p:clrMapOvr>
  <mc:AlternateContent xmlns:mc="http://schemas.openxmlformats.org/markup-compatibility/2006" xmlns:p14="http://schemas.microsoft.com/office/powerpoint/2010/main">
    <mc:Choice Requires="p14">
      <p:transition spd="med" p14:dur="700">
        <p:push dir="u"/>
      </p:transition>
    </mc:Choice>
    <mc:Fallback xmlns="">
      <p:transition spd="med">
        <p:push dir="u"/>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descr="Image">
            <a:extLst>
              <a:ext uri="{FF2B5EF4-FFF2-40B4-BE49-F238E27FC236}">
                <a16:creationId xmlns:a16="http://schemas.microsoft.com/office/drawing/2014/main" id="{C5E5BAEB-8A1F-459D-8EF2-A934B0B373AA}"/>
              </a:ext>
            </a:extLst>
          </p:cNvPr>
          <p:cNvPicPr>
            <a:picLocks noChangeAspect="1"/>
          </p:cNvPicPr>
          <p:nvPr/>
        </p:nvPicPr>
        <p:blipFill>
          <a:blip r:embed="rId3">
            <a:alphaModFix amt="70000"/>
          </a:blip>
          <a:stretch>
            <a:fillRect/>
          </a:stretch>
        </p:blipFill>
        <p:spPr>
          <a:xfrm>
            <a:off x="0" y="0"/>
            <a:ext cx="24384000" cy="13716000"/>
          </a:xfrm>
          <a:prstGeom prst="rect">
            <a:avLst/>
          </a:prstGeom>
          <a:ln w="12700">
            <a:miter lim="400000"/>
          </a:ln>
        </p:spPr>
      </p:pic>
      <p:sp>
        <p:nvSpPr>
          <p:cNvPr id="553" name="1"/>
          <p:cNvSpPr/>
          <p:nvPr/>
        </p:nvSpPr>
        <p:spPr>
          <a:xfrm>
            <a:off x="3149600" y="6715165"/>
            <a:ext cx="1270000" cy="1270001"/>
          </a:xfrm>
          <a:prstGeom prst="rect">
            <a:avLst/>
          </a:prstGeom>
          <a:ln w="50800">
            <a:solidFill>
              <a:srgbClr val="000000"/>
            </a:solidFill>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chor="ctr"/>
          <a:lstStyle>
            <a:lvl1pPr algn="ctr" defTabSz="825500">
              <a:lnSpc>
                <a:spcPct val="100000"/>
              </a:lnSpc>
              <a:defRPr sz="3200" cap="none" spc="0">
                <a:solidFill>
                  <a:srgbClr val="DE411B"/>
                </a:solidFill>
              </a:defRPr>
            </a:lvl1pPr>
          </a:lstStyle>
          <a:p>
            <a:r>
              <a:rPr lang="ro-RO" dirty="0">
                <a:cs typeface="Arial"/>
              </a:rPr>
              <a:t>3</a:t>
            </a:r>
          </a:p>
        </p:txBody>
      </p:sp>
      <p:sp>
        <p:nvSpPr>
          <p:cNvPr id="554" name="Additional chapter intro…"/>
          <p:cNvSpPr txBox="1"/>
          <p:nvPr/>
        </p:nvSpPr>
        <p:spPr>
          <a:xfrm>
            <a:off x="3016570" y="9295288"/>
            <a:ext cx="14244132" cy="1826141"/>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p>
            <a:pPr>
              <a:lnSpc>
                <a:spcPct val="80000"/>
              </a:lnSpc>
              <a:defRPr sz="7000" cap="none" spc="-209">
                <a:solidFill>
                  <a:srgbClr val="000000"/>
                </a:solidFill>
              </a:defRPr>
            </a:pPr>
            <a:r>
              <a:rPr lang="ro-RO">
                <a:cs typeface="Arial"/>
              </a:rPr>
              <a:t>The normalized structure of the tables</a:t>
            </a:r>
            <a:endParaRPr lang="ro-RO"/>
          </a:p>
        </p:txBody>
      </p:sp>
      <p:pic>
        <p:nvPicPr>
          <p:cNvPr id="557" name="Image" descr="Image"/>
          <p:cNvPicPr>
            <a:picLocks noChangeAspect="1"/>
          </p:cNvPicPr>
          <p:nvPr/>
        </p:nvPicPr>
        <p:blipFill>
          <a:blip r:embed="rId4">
            <a:alphaModFix amt="50000"/>
          </a:blip>
          <a:stretch>
            <a:fillRect/>
          </a:stretch>
        </p:blipFill>
        <p:spPr>
          <a:xfrm>
            <a:off x="97607" y="13300558"/>
            <a:ext cx="428506" cy="320676"/>
          </a:xfrm>
          <a:prstGeom prst="rect">
            <a:avLst/>
          </a:prstGeom>
          <a:ln w="12700">
            <a:miter lim="400000"/>
          </a:ln>
        </p:spPr>
      </p:pic>
      <p:pic>
        <p:nvPicPr>
          <p:cNvPr id="2" name="Image" descr="Image">
            <a:extLst>
              <a:ext uri="{FF2B5EF4-FFF2-40B4-BE49-F238E27FC236}">
                <a16:creationId xmlns:a16="http://schemas.microsoft.com/office/drawing/2014/main" id="{2021B2C4-33CD-471D-8F38-E9BD4D421AA8}"/>
              </a:ext>
            </a:extLst>
          </p:cNvPr>
          <p:cNvPicPr>
            <a:picLocks noChangeAspect="1"/>
          </p:cNvPicPr>
          <p:nvPr/>
        </p:nvPicPr>
        <p:blipFill>
          <a:blip r:embed="rId5"/>
          <a:stretch>
            <a:fillRect/>
          </a:stretch>
        </p:blipFill>
        <p:spPr>
          <a:xfrm>
            <a:off x="21095564" y="368746"/>
            <a:ext cx="2733432" cy="898426"/>
          </a:xfrm>
          <a:prstGeom prst="rect">
            <a:avLst/>
          </a:prstGeom>
          <a:ln w="12700">
            <a:miter lim="400000"/>
          </a:ln>
        </p:spPr>
      </p:pic>
      <p:sp>
        <p:nvSpPr>
          <p:cNvPr id="4" name="The background is different">
            <a:extLst>
              <a:ext uri="{FF2B5EF4-FFF2-40B4-BE49-F238E27FC236}">
                <a16:creationId xmlns:a16="http://schemas.microsoft.com/office/drawing/2014/main" id="{39EABF23-AA42-4C4E-AAA3-7BBD1EAFE357}"/>
              </a:ext>
            </a:extLst>
          </p:cNvPr>
          <p:cNvSpPr txBox="1"/>
          <p:nvPr/>
        </p:nvSpPr>
        <p:spPr>
          <a:xfrm>
            <a:off x="3014340" y="8629258"/>
            <a:ext cx="14246805" cy="3518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t">
            <a:spAutoFit/>
          </a:bodyPr>
          <a:lstStyle>
            <a:lvl1pPr>
              <a:defRPr>
                <a:solidFill>
                  <a:srgbClr val="000000"/>
                </a:solidFill>
              </a:defRPr>
            </a:lvl1pPr>
          </a:lstStyle>
          <a:p>
            <a:r>
              <a:rPr lang="ro-RO">
                <a:cs typeface="Arial"/>
              </a:rPr>
              <a:t>MUBI </a:t>
            </a:r>
            <a:r>
              <a:rPr lang="ro-RO" err="1">
                <a:cs typeface="Arial"/>
              </a:rPr>
              <a:t>Platform</a:t>
            </a:r>
          </a:p>
        </p:txBody>
      </p:sp>
    </p:spTree>
    <p:extLst>
      <p:ext uri="{BB962C8B-B14F-4D97-AF65-F5344CB8AC3E}">
        <p14:creationId xmlns:p14="http://schemas.microsoft.com/office/powerpoint/2010/main" val="419446881"/>
      </p:ext>
    </p:extLst>
  </p:cSld>
  <p:clrMapOvr>
    <a:masterClrMapping/>
  </p:clrMapOvr>
  <mc:AlternateContent xmlns:mc="http://schemas.openxmlformats.org/markup-compatibility/2006" xmlns:p14="http://schemas.microsoft.com/office/powerpoint/2010/main">
    <mc:Choice Requires="p14">
      <p:transition spd="med" p14:dur="700">
        <p:push dir="u"/>
      </p:transition>
    </mc:Choice>
    <mc:Fallback xmlns="">
      <p:transition spd="med">
        <p:push dir="u"/>
      </p:transition>
    </mc:Fallback>
  </mc:AlternateContent>
</p:sld>
</file>

<file path=ppt/theme/theme1.xml><?xml version="1.0" encoding="utf-8"?>
<a:theme xmlns:a="http://schemas.openxmlformats.org/drawingml/2006/main" name="White">
  <a:themeElements>
    <a:clrScheme name="Endava 2020">
      <a:dk1>
        <a:srgbClr val="48535B"/>
      </a:dk1>
      <a:lt1>
        <a:srgbClr val="FFFFFF"/>
      </a:lt1>
      <a:dk2>
        <a:srgbClr val="000000"/>
      </a:dk2>
      <a:lt2>
        <a:srgbClr val="F0F3F3"/>
      </a:lt2>
      <a:accent1>
        <a:srgbClr val="DE411A"/>
      </a:accent1>
      <a:accent2>
        <a:srgbClr val="379BD7"/>
      </a:accent2>
      <a:accent3>
        <a:srgbClr val="233237"/>
      </a:accent3>
      <a:accent4>
        <a:srgbClr val="C31900"/>
      </a:accent4>
      <a:accent5>
        <a:srgbClr val="EC6861"/>
      </a:accent5>
      <a:accent6>
        <a:srgbClr val="0AC3E6"/>
      </a:accent6>
      <a:hlink>
        <a:srgbClr val="285078"/>
      </a:hlink>
      <a:folHlink>
        <a:srgbClr val="71516C"/>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FFFFFF"/>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xmlns:p="http://schemas.openxmlformats.org/presentationml/2006/main" xmlns:r="http://schemas.openxmlformats.org/officeDocument/2006/relationships" val="1"/>
          </a:ext>
        </a:extLst>
      </a:spPr>
      <a:bodyPr lIns="71437" tIns="71437" rIns="71437" bIns="71437">
        <a:spAutoFit/>
      </a:bodyPr>
      <a:lstStyle>
        <a:defPPr algn="l" defTabSz="821531">
          <a:lnSpc>
            <a:spcPct val="100000"/>
          </a:lnSpc>
          <a:spcBef>
            <a:spcPts val="3000"/>
          </a:spcBef>
          <a:defRPr sz="2000" b="0" cap="none" spc="0" dirty="0">
            <a:solidFill>
              <a:srgbClr val="5E5E5E"/>
            </a:solidFill>
            <a:latin typeface="Arial" panose="020B0604020202020204" pitchFamily="34" charset="0"/>
            <a:ea typeface="Helvetica Light"/>
            <a:cs typeface="Arial" panose="020B0604020202020204" pitchFamily="34" charset="0"/>
            <a:sym typeface="Helvetica Light"/>
          </a:defRPr>
        </a:defPPr>
      </a:lst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a:ea typeface="Helvetica"/>
        <a:cs typeface="Helvetica"/>
      </a:majorFont>
      <a:minorFont>
        <a:latin typeface="Helvetica"/>
        <a:ea typeface="Helvetica"/>
        <a:cs typeface="Helvetica"/>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FFFFFF"/>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470262" rtl="0" fontAlgn="auto" latinLnBrk="0" hangingPunct="0">
          <a:lnSpc>
            <a:spcPct val="90000"/>
          </a:lnSpc>
          <a:spcBef>
            <a:spcPts val="0"/>
          </a:spcBef>
          <a:spcAft>
            <a:spcPts val="0"/>
          </a:spcAft>
          <a:buClrTx/>
          <a:buSzTx/>
          <a:buFontTx/>
          <a:buNone/>
          <a:tabLst/>
          <a:defRPr kumimoji="0" sz="1800" b="1" i="0" u="none" strike="noStrike" cap="all" spc="180" normalizeH="0" baseline="0">
            <a:ln>
              <a:noFill/>
            </a:ln>
            <a:solidFill>
              <a:srgbClr val="FFFFFF"/>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F424C9EFDDA4574FB5B977863045B9E8" ma:contentTypeVersion="1817" ma:contentTypeDescription="Create a new document." ma:contentTypeScope="" ma:versionID="6b3e232f9b2548785b6aa3d9f8eeb524">
  <xsd:schema xmlns:xsd="http://www.w3.org/2001/XMLSchema" xmlns:xs="http://www.w3.org/2001/XMLSchema" xmlns:p="http://schemas.microsoft.com/office/2006/metadata/properties" xmlns:ns1="http://schemas.microsoft.com/sharepoint/v3" xmlns:ns2="9a90466d-298e-42c6-9514-fada4205df45" xmlns:ns3="b00bdadb-5151-4b9a-bcb6-794e3648a446" xmlns:ns4="72899ffe-c9be-4b57-81d3-c0709dcc2e4b" targetNamespace="http://schemas.microsoft.com/office/2006/metadata/properties" ma:root="true" ma:fieldsID="22c54d16fecb5957114f3293637d6e37" ns1:_="" ns2:_="" ns3:_="" ns4:_="">
    <xsd:import namespace="http://schemas.microsoft.com/sharepoint/v3"/>
    <xsd:import namespace="9a90466d-298e-42c6-9514-fada4205df45"/>
    <xsd:import namespace="b00bdadb-5151-4b9a-bcb6-794e3648a446"/>
    <xsd:import namespace="72899ffe-c9be-4b57-81d3-c0709dcc2e4b"/>
    <xsd:element name="properties">
      <xsd:complexType>
        <xsd:sequence>
          <xsd:element name="documentManagement">
            <xsd:complexType>
              <xsd:all>
                <xsd:element ref="ns2:_dlc_DocId" minOccurs="0"/>
                <xsd:element ref="ns2:_dlc_DocIdUrl" minOccurs="0"/>
                <xsd:element ref="ns2:_dlc_DocIdPersistId" minOccurs="0"/>
                <xsd:element ref="ns3:MediaServiceMetadata" minOccurs="0"/>
                <xsd:element ref="ns3:MediaServiceFastMetadata" minOccurs="0"/>
                <xsd:element ref="ns3:MediaServiceAutoTags" minOccurs="0"/>
                <xsd:element ref="ns3:MediaServiceOCR" minOccurs="0"/>
                <xsd:element ref="ns3:MediaServiceDateTaken" minOccurs="0"/>
                <xsd:element ref="ns3:MediaServiceEventHashCode" minOccurs="0"/>
                <xsd:element ref="ns3:MediaServiceGenerationTime" minOccurs="0"/>
                <xsd:element ref="ns4:SharedWithUsers" minOccurs="0"/>
                <xsd:element ref="ns4:SharedWithDetails" minOccurs="0"/>
                <xsd:element ref="ns3:DLCPolicyLabelValue" minOccurs="0"/>
                <xsd:element ref="ns3:DLCPolicyLabelClientValue" minOccurs="0"/>
                <xsd:element ref="ns3:DLCPolicyLabelLock" minOccurs="0"/>
                <xsd:element ref="ns3:MediaServiceLocation" minOccurs="0"/>
                <xsd:element ref="ns1:_dlc_ExpireDateSaved" minOccurs="0"/>
                <xsd:element ref="ns1:_dlc_ExpireDate" minOccurs="0"/>
                <xsd:element ref="ns3:MediaServiceAutoKeyPoints" minOccurs="0"/>
                <xsd:element ref="ns3:MediaServiceKeyPoints"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dlc_ExpireDateSaved" ma:index="24" nillable="true" ma:displayName="Original Expiration Date" ma:hidden="true" ma:internalName="_dlc_ExpireDateSaved" ma:readOnly="true">
      <xsd:simpleType>
        <xsd:restriction base="dms:DateTime"/>
      </xsd:simpleType>
    </xsd:element>
    <xsd:element name="_dlc_ExpireDate" ma:index="25" nillable="true" ma:displayName="Expiration Date" ma:hidden="true" ma:internalName="_dlc_ExpireDat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9a90466d-298e-42c6-9514-fada4205df45"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b00bdadb-5151-4b9a-bcb6-794e3648a446"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Tags" ma:index="13" nillable="true" ma:displayName="MediaServiceAutoTags" ma:internalName="MediaServiceAutoTags" ma:readOnly="true">
      <xsd:simpleType>
        <xsd:restriction base="dms:Text"/>
      </xsd:simpleType>
    </xsd:element>
    <xsd:element name="MediaServiceOCR" ma:index="14" nillable="true" ma:displayName="MediaServiceOCR" ma:internalName="MediaServiceOCR" ma:readOnly="tru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DLCPolicyLabelValue" ma:index="20" nillable="true" ma:displayName="Label" ma:description="Stores the current value of the label." ma:internalName="DLCPolicyLabelValue" ma:readOnly="true">
      <xsd:simpleType>
        <xsd:restriction base="dms:Note">
          <xsd:maxLength value="255"/>
        </xsd:restriction>
      </xsd:simpleType>
    </xsd:element>
    <xsd:element name="DLCPolicyLabelClientValue" ma:index="21" nillable="true" ma:displayName="Client Label Value" ma:description="Stores the last label value computed on the client." ma:hidden="true" ma:internalName="DLCPolicyLabelClientValue" ma:readOnly="false">
      <xsd:simpleType>
        <xsd:restriction base="dms:Note"/>
      </xsd:simpleType>
    </xsd:element>
    <xsd:element name="DLCPolicyLabelLock" ma:index="22" nillable="true" ma:displayName="Label Locked" ma:description="Indicates whether the label should be updated when item properties are modified." ma:hidden="true" ma:internalName="DLCPolicyLabelLock" ma:readOnly="false">
      <xsd:simpleType>
        <xsd:restriction base="dms:Text"/>
      </xsd:simpleType>
    </xsd:element>
    <xsd:element name="MediaServiceLocation" ma:index="23" nillable="true" ma:displayName="MediaServiceLocation" ma:internalName="MediaServiceLocation" ma:readOnly="true">
      <xsd:simpleType>
        <xsd:restriction base="dms:Text"/>
      </xsd:simpleType>
    </xsd:element>
    <xsd:element name="MediaServiceAutoKeyPoints" ma:index="26" nillable="true" ma:displayName="MediaServiceAutoKeyPoints" ma:hidden="true" ma:internalName="MediaServiceAutoKeyPoints" ma:readOnly="true">
      <xsd:simpleType>
        <xsd:restriction base="dms:Note"/>
      </xsd:simpleType>
    </xsd:element>
    <xsd:element name="MediaServiceKeyPoints" ma:index="27" nillable="true" ma:displayName="KeyPoints" ma:internalName="MediaServiceKeyPoints" ma:readOnly="true">
      <xsd:simpleType>
        <xsd:restriction base="dms:Note">
          <xsd:maxLength value="255"/>
        </xsd:restriction>
      </xsd:simpleType>
    </xsd:element>
    <xsd:element name="MediaLengthInSeconds" ma:index="28"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72899ffe-c9be-4b57-81d3-c0709dcc2e4b"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Version=16.0.0.0, Culture=neutral, PublicKeyToken=71e9bce111e9429c</Assembly>
    <Class>Microsoft.Office.DocumentManagement.Internal.DocIdHandler</Class>
    <Data/>
    <Filter/>
  </Receiver>
</spe:Receivers>
</file>

<file path=customXml/item4.xml><?xml version="1.0" encoding="utf-8"?>
<p:properties xmlns:p="http://schemas.microsoft.com/office/2006/metadata/properties" xmlns:xsi="http://www.w3.org/2001/XMLSchema-instance" xmlns:pc="http://schemas.microsoft.com/office/infopath/2007/PartnerControls">
  <documentManagement>
    <_dlc_DocId xmlns="9a90466d-298e-42c6-9514-fada4205df45">27SRNQJM56W6-168782361-314882</_dlc_DocId>
    <_dlc_DocIdUrl xmlns="9a90466d-298e-42c6-9514-fada4205df45">
      <Url>https://endava.sharepoint.com/Group/SalesAndMarketing/_layouts/15/DocIdRedir.aspx?ID=27SRNQJM56W6-168782361-314882</Url>
      <Description>27SRNQJM56W6-168782361-314882</Description>
    </_dlc_DocIdUrl>
    <DLCPolicyLabelClientValue xmlns="b00bdadb-5151-4b9a-bcb6-794e3648a446" xsi:nil="true"/>
    <DLCPolicyLabelLock xmlns="b00bdadb-5151-4b9a-bcb6-794e3648a446" xsi:nil="true"/>
  </documentManagement>
</p:properties>
</file>

<file path=customXml/itemProps1.xml><?xml version="1.0" encoding="utf-8"?>
<ds:datastoreItem xmlns:ds="http://schemas.openxmlformats.org/officeDocument/2006/customXml" ds:itemID="{05BDF74B-9CF7-4AA9-9E46-A5E60BA26783}">
  <ds:schemaRefs>
    <ds:schemaRef ds:uri="http://schemas.microsoft.com/sharepoint/v3/contenttype/forms"/>
  </ds:schemaRefs>
</ds:datastoreItem>
</file>

<file path=customXml/itemProps2.xml><?xml version="1.0" encoding="utf-8"?>
<ds:datastoreItem xmlns:ds="http://schemas.openxmlformats.org/officeDocument/2006/customXml" ds:itemID="{19683F7C-F819-47A2-B645-4CB8FB664695}">
  <ds:schemaRefs>
    <ds:schemaRef ds:uri="72899ffe-c9be-4b57-81d3-c0709dcc2e4b"/>
    <ds:schemaRef ds:uri="9a90466d-298e-42c6-9514-fada4205df45"/>
    <ds:schemaRef ds:uri="b00bdadb-5151-4b9a-bcb6-794e3648a446"/>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7163CE5-3DCE-4934-9982-DBB0AAED674B}">
  <ds:schemaRefs>
    <ds:schemaRef ds:uri="http://schemas.microsoft.com/sharepoint/events"/>
  </ds:schemaRefs>
</ds:datastoreItem>
</file>

<file path=customXml/itemProps4.xml><?xml version="1.0" encoding="utf-8"?>
<ds:datastoreItem xmlns:ds="http://schemas.openxmlformats.org/officeDocument/2006/customXml" ds:itemID="{CA252F39-48A3-44C1-A017-18E80F9E3DED}">
  <ds:schemaRefs>
    <ds:schemaRef ds:uri="274df27e-4aba-4b06-8c8a-a0211f2f3712"/>
    <ds:schemaRef ds:uri="734ff38e-bfc9-4a31-9d6c-a7833dcba625"/>
    <ds:schemaRef ds:uri="9a90466d-298e-42c6-9514-fada4205df45"/>
    <ds:schemaRef ds:uri="b00bdadb-5151-4b9a-bcb6-794e3648a446"/>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Application>Microsoft Office PowerPoint</Application>
  <PresentationFormat>Particularizare</PresentationFormat>
  <Slides>32</Slides>
  <Notes>32</Notes>
  <HiddenSlides>0</HiddenSlides>
  <ScaleCrop>false</ScaleCrop>
  <HeadingPairs>
    <vt:vector size="4" baseType="variant">
      <vt:variant>
        <vt:lpstr>Temă</vt:lpstr>
      </vt:variant>
      <vt:variant>
        <vt:i4>1</vt:i4>
      </vt:variant>
      <vt:variant>
        <vt:lpstr>Titluri diapozitive</vt:lpstr>
      </vt:variant>
      <vt:variant>
        <vt:i4>32</vt:i4>
      </vt:variant>
    </vt:vector>
  </HeadingPairs>
  <TitlesOfParts>
    <vt:vector size="33" baseType="lpstr">
      <vt:lpstr>White</vt:lpstr>
      <vt:lpstr>Prezentare PowerPoint</vt:lpstr>
      <vt:lpstr>Prezentare PowerPoint</vt:lpstr>
      <vt:lpstr>Prezentare PowerPoint</vt:lpstr>
      <vt:lpstr>Prezentare PowerPoint</vt:lpstr>
      <vt:lpstr>Prezentare PowerPoint</vt:lpstr>
      <vt:lpstr>Prezentare PowerPoint</vt:lpstr>
      <vt:lpstr>Prezentare PowerPoint</vt:lpstr>
      <vt:lpstr>Prezentare PowerPoint</vt:lpstr>
      <vt:lpstr>Prezentare PowerPoint</vt:lpstr>
      <vt:lpstr>Prezentare PowerPoint</vt:lpstr>
      <vt:lpstr>Prezentare PowerPoint</vt:lpstr>
      <vt:lpstr>Prezentare PowerPoint</vt:lpstr>
      <vt:lpstr>Prezentare PowerPoint</vt:lpstr>
      <vt:lpstr>Prezentare PowerPoint</vt:lpstr>
      <vt:lpstr>Prezentare PowerPoint</vt:lpstr>
      <vt:lpstr>Prezentare PowerPoint</vt:lpstr>
      <vt:lpstr>Prezentare PowerPoint</vt:lpstr>
      <vt:lpstr>Prezentare PowerPoint</vt:lpstr>
      <vt:lpstr>Prezentare PowerPoint</vt:lpstr>
      <vt:lpstr>Prezentare PowerPoint</vt:lpstr>
      <vt:lpstr>Prezentare PowerPoint</vt:lpstr>
      <vt:lpstr>Prezentare PowerPoint</vt:lpstr>
      <vt:lpstr>Prezentare PowerPoint</vt:lpstr>
      <vt:lpstr>Prezentare PowerPoint</vt:lpstr>
      <vt:lpstr>Prezentare PowerPoint</vt:lpstr>
      <vt:lpstr>Prezentare PowerPoint</vt:lpstr>
      <vt:lpstr>Prezentare PowerPoint</vt:lpstr>
      <vt:lpstr>Prezentare PowerPoint</vt:lpstr>
      <vt:lpstr>Prezentare PowerPoint</vt:lpstr>
      <vt:lpstr>Prezentare PowerPoint</vt:lpstr>
      <vt:lpstr>Prezentare PowerPoint</vt:lpstr>
      <vt:lpstr>Prezentare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revision>850</cp:revision>
  <dcterms:modified xsi:type="dcterms:W3CDTF">2021-08-30T12:37:24Z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0x010100F424C9EFDDA4574FB5B977863045B9E8</vt:lpwstr>
  </property>
  <property fmtid="{D5CDD505-2E9C-101B-9397-08002B2CF9AE}" pid="3" name="_dlc_DocIdItemGuid">
    <vt:lpwstr>cdb6bf2c-0d7e-4270-8902-829be0d9bc4b</vt:lpwstr>
  </property>
  <property fmtid="{D5CDD505-2E9C-101B-9397-08002B2CF9AE}" pid="4" name="_dlc_policyId">
    <vt:lpwstr/>
  </property>
  <property fmtid="{D5CDD505-2E9C-101B-9397-08002B2CF9AE}" pid="5" name="ItemRetentionFormula">
    <vt:lpwstr/>
  </property>
</Properties>
</file>